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84" r:id="rId1"/>
  </p:sldMasterIdLst>
  <p:notesMasterIdLst>
    <p:notesMasterId r:id="rId42"/>
  </p:notesMasterIdLst>
  <p:handoutMasterIdLst>
    <p:handoutMasterId r:id="rId43"/>
  </p:handoutMasterIdLst>
  <p:sldIdLst>
    <p:sldId id="272" r:id="rId2"/>
    <p:sldId id="273" r:id="rId3"/>
    <p:sldId id="274" r:id="rId4"/>
    <p:sldId id="280" r:id="rId5"/>
    <p:sldId id="275" r:id="rId6"/>
    <p:sldId id="281" r:id="rId7"/>
    <p:sldId id="282" r:id="rId8"/>
    <p:sldId id="276" r:id="rId9"/>
    <p:sldId id="277" r:id="rId10"/>
    <p:sldId id="278" r:id="rId11"/>
    <p:sldId id="279" r:id="rId12"/>
    <p:sldId id="283" r:id="rId13"/>
    <p:sldId id="284" r:id="rId14"/>
    <p:sldId id="285" r:id="rId15"/>
    <p:sldId id="286" r:id="rId16"/>
    <p:sldId id="287" r:id="rId17"/>
    <p:sldId id="288" r:id="rId18"/>
    <p:sldId id="289" r:id="rId19"/>
    <p:sldId id="290" r:id="rId20"/>
    <p:sldId id="295" r:id="rId21"/>
    <p:sldId id="296" r:id="rId22"/>
    <p:sldId id="300" r:id="rId23"/>
    <p:sldId id="302" r:id="rId24"/>
    <p:sldId id="301" r:id="rId25"/>
    <p:sldId id="303" r:id="rId26"/>
    <p:sldId id="304" r:id="rId27"/>
    <p:sldId id="305" r:id="rId28"/>
    <p:sldId id="306" r:id="rId29"/>
    <p:sldId id="307" r:id="rId30"/>
    <p:sldId id="308" r:id="rId31"/>
    <p:sldId id="310" r:id="rId32"/>
    <p:sldId id="311" r:id="rId33"/>
    <p:sldId id="312" r:id="rId34"/>
    <p:sldId id="313" r:id="rId35"/>
    <p:sldId id="314" r:id="rId36"/>
    <p:sldId id="315" r:id="rId37"/>
    <p:sldId id="316" r:id="rId38"/>
    <p:sldId id="317" r:id="rId39"/>
    <p:sldId id="318" r:id="rId40"/>
    <p:sldId id="319" r:id="rId41"/>
  </p:sldIdLst>
  <p:sldSz cx="9144000" cy="6858000" type="screen4x3"/>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AF42F91-2211-414A-9D11-1DF60E45B527}">
          <p14:sldIdLst>
            <p14:sldId id="272"/>
            <p14:sldId id="273"/>
            <p14:sldId id="274"/>
            <p14:sldId id="280"/>
            <p14:sldId id="275"/>
            <p14:sldId id="281"/>
            <p14:sldId id="282"/>
          </p14:sldIdLst>
        </p14:section>
        <p14:section name="Ενότητα χωρίς τίτλο" id="{AE0EF4F9-D15A-4DE3-89F1-93BAC080F2BC}">
          <p14:sldIdLst>
            <p14:sldId id="276"/>
            <p14:sldId id="277"/>
            <p14:sldId id="278"/>
            <p14:sldId id="279"/>
            <p14:sldId id="283"/>
            <p14:sldId id="284"/>
            <p14:sldId id="285"/>
            <p14:sldId id="286"/>
            <p14:sldId id="287"/>
            <p14:sldId id="288"/>
            <p14:sldId id="289"/>
            <p14:sldId id="290"/>
            <p14:sldId id="295"/>
            <p14:sldId id="296"/>
            <p14:sldId id="300"/>
            <p14:sldId id="302"/>
            <p14:sldId id="301"/>
            <p14:sldId id="303"/>
            <p14:sldId id="304"/>
            <p14:sldId id="305"/>
            <p14:sldId id="306"/>
            <p14:sldId id="307"/>
            <p14:sldId id="308"/>
            <p14:sldId id="310"/>
            <p14:sldId id="311"/>
            <p14:sldId id="312"/>
            <p14:sldId id="313"/>
            <p14:sldId id="314"/>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143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9DED90-920F-404F-88AE-E2A547465FE7}" type="datetime1">
              <a:rPr lang="el-GR" smtClean="0"/>
              <a:pPr/>
              <a:t>22/6/2022</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81E76E-E7B3-4F13-A4FA-ED316337DC73}" type="slidenum">
              <a:rPr lang="el-GR" smtClean="0"/>
              <a:pPr/>
              <a:t>‹#›</a:t>
            </a:fld>
            <a:endParaRPr lang="el-GR" dirty="0"/>
          </a:p>
        </p:txBody>
      </p:sp>
    </p:spTree>
    <p:extLst>
      <p:ext uri="{BB962C8B-B14F-4D97-AF65-F5344CB8AC3E}">
        <p14:creationId xmlns:p14="http://schemas.microsoft.com/office/powerpoint/2010/main" val="251918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643FE-7A8B-4115-AE59-23B4A6D82939}" type="datetime1">
              <a:rPr lang="el-GR" noProof="0" smtClean="0"/>
              <a:pPr/>
              <a:t>22/6/2022</a:t>
            </a:fld>
            <a:endParaRPr lang="el-GR" noProof="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el-GR" noProof="0" smtClean="0"/>
              <a:pPr rtl="0"/>
              <a:t>‹#›</a:t>
            </a:fld>
            <a:endParaRPr lang="el-GR" noProof="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893B0CF2-7F87-4E02-A248-870047730F99}" type="slidenum">
              <a:rPr lang="el-GR" smtClean="0"/>
              <a:pPr rtl="0"/>
              <a:t>1</a:t>
            </a:fld>
            <a:endParaRPr lang="el-GR"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pPr rtl="0"/>
              <a:t>2</a:t>
            </a:fld>
            <a:endParaRPr lang="el-GR" dirty="0"/>
          </a:p>
        </p:txBody>
      </p:sp>
    </p:spTree>
    <p:extLst>
      <p:ext uri="{BB962C8B-B14F-4D97-AF65-F5344CB8AC3E}">
        <p14:creationId xmlns:p14="http://schemas.microsoft.com/office/powerpoint/2010/main" val="154328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pPr rtl="0"/>
              <a:t>3</a:t>
            </a:fld>
            <a:endParaRPr lang="el-GR" dirty="0"/>
          </a:p>
        </p:txBody>
      </p:sp>
    </p:spTree>
    <p:extLst>
      <p:ext uri="{BB962C8B-B14F-4D97-AF65-F5344CB8AC3E}">
        <p14:creationId xmlns:p14="http://schemas.microsoft.com/office/powerpoint/2010/main" val="173180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pPr rtl="0"/>
              <a:t>5</a:t>
            </a:fld>
            <a:endParaRPr lang="el-GR" dirty="0"/>
          </a:p>
        </p:txBody>
      </p:sp>
    </p:spTree>
    <p:extLst>
      <p:ext uri="{BB962C8B-B14F-4D97-AF65-F5344CB8AC3E}">
        <p14:creationId xmlns:p14="http://schemas.microsoft.com/office/powerpoint/2010/main" val="305822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pPr rtl="0"/>
              <a:t>8</a:t>
            </a:fld>
            <a:endParaRPr lang="el-GR" dirty="0"/>
          </a:p>
        </p:txBody>
      </p:sp>
    </p:spTree>
    <p:extLst>
      <p:ext uri="{BB962C8B-B14F-4D97-AF65-F5344CB8AC3E}">
        <p14:creationId xmlns:p14="http://schemas.microsoft.com/office/powerpoint/2010/main" val="406147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pPr rtl="0"/>
              <a:t>9</a:t>
            </a:fld>
            <a:endParaRPr lang="el-GR" dirty="0"/>
          </a:p>
        </p:txBody>
      </p:sp>
    </p:spTree>
    <p:extLst>
      <p:ext uri="{BB962C8B-B14F-4D97-AF65-F5344CB8AC3E}">
        <p14:creationId xmlns:p14="http://schemas.microsoft.com/office/powerpoint/2010/main" val="330926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pPr rtl="0"/>
              <a:t>10</a:t>
            </a:fld>
            <a:endParaRPr lang="el-GR" dirty="0"/>
          </a:p>
        </p:txBody>
      </p:sp>
    </p:spTree>
    <p:extLst>
      <p:ext uri="{BB962C8B-B14F-4D97-AF65-F5344CB8AC3E}">
        <p14:creationId xmlns:p14="http://schemas.microsoft.com/office/powerpoint/2010/main" val="176242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93B0CF2-7F87-4E02-A248-870047730F99}" type="slidenum">
              <a:rPr lang="el-GR" smtClean="0"/>
              <a:pPr rtl="0"/>
              <a:t>11</a:t>
            </a:fld>
            <a:endParaRPr lang="el-GR" dirty="0"/>
          </a:p>
        </p:txBody>
      </p:sp>
    </p:spTree>
    <p:extLst>
      <p:ext uri="{BB962C8B-B14F-4D97-AF65-F5344CB8AC3E}">
        <p14:creationId xmlns:p14="http://schemas.microsoft.com/office/powerpoint/2010/main" val="703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10" name="Ομάδα 9"/>
          <p:cNvGrpSpPr/>
          <p:nvPr/>
        </p:nvGrpSpPr>
        <p:grpSpPr>
          <a:xfrm>
            <a:off x="0" y="6208894"/>
            <a:ext cx="9144000" cy="649106"/>
            <a:chOff x="0" y="6208894"/>
            <a:chExt cx="12192000" cy="649106"/>
          </a:xfrm>
        </p:grpSpPr>
        <p:sp>
          <p:nvSpPr>
            <p:cNvPr id="2" name="Ορθογώνιο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l-GR" sz="1350" noProof="0" dirty="0"/>
            </a:p>
          </p:txBody>
        </p:sp>
        <p:cxnSp>
          <p:nvCxnSpPr>
            <p:cNvPr id="7" name="Ευθεία γραμμή σύνδεσης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Ευθεία γραμμή σύνδεσης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Τίτλος 8"/>
          <p:cNvSpPr>
            <a:spLocks noGrp="1"/>
          </p:cNvSpPr>
          <p:nvPr>
            <p:ph type="ctrTitle"/>
          </p:nvPr>
        </p:nvSpPr>
        <p:spPr>
          <a:xfrm>
            <a:off x="533400" y="1371600"/>
            <a:ext cx="7851648"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17" name="Υπότιτλος 16"/>
          <p:cNvSpPr>
            <a:spLocks noGrp="1"/>
          </p:cNvSpPr>
          <p:nvPr>
            <p:ph type="subTitle" idx="1"/>
          </p:nvPr>
        </p:nvSpPr>
        <p:spPr>
          <a:xfrm>
            <a:off x="533400" y="3228536"/>
            <a:ext cx="7854696" cy="1752600"/>
          </a:xfrm>
        </p:spPr>
        <p:txBody>
          <a:bodyPr lIns="0" rIns="18288" rtlCol="0"/>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rtl="0"/>
            <a:r>
              <a:rPr lang="el-GR" noProof="0"/>
              <a:t>Κάντε κλικ για να επεξεργαστείτε τον υπότιτλο του υποδείγματος</a:t>
            </a:r>
            <a:endParaRPr kumimoji="0" lang="el-GR" noProof="0" dirty="0"/>
          </a:p>
        </p:txBody>
      </p:sp>
      <p:sp>
        <p:nvSpPr>
          <p:cNvPr id="30" name="Θέση ημερομηνίας 29"/>
          <p:cNvSpPr>
            <a:spLocks noGrp="1"/>
          </p:cNvSpPr>
          <p:nvPr>
            <p:ph type="dt" sz="half" idx="10"/>
          </p:nvPr>
        </p:nvSpPr>
        <p:spPr/>
        <p:txBody>
          <a:bodyPr rtlCol="0"/>
          <a:lstStyle>
            <a:lvl1pPr>
              <a:defRPr/>
            </a:lvl1pPr>
          </a:lstStyle>
          <a:p>
            <a:fld id="{A9FBA1B0-8927-4B37-A767-05B206CC4075}" type="datetime1">
              <a:rPr lang="el-GR" noProof="0" smtClean="0"/>
              <a:pPr/>
              <a:t>22/6/2022</a:t>
            </a:fld>
            <a:endParaRPr lang="el-GR" noProof="0" dirty="0"/>
          </a:p>
        </p:txBody>
      </p:sp>
      <p:sp>
        <p:nvSpPr>
          <p:cNvPr id="19" name="Θέση υποσέλιδου 18"/>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27" name="Θέση αριθμού διαφάνειας 2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kumimoji="0" lang="el-GR" noProof="0" dirty="0"/>
          </a:p>
        </p:txBody>
      </p:sp>
      <p:sp>
        <p:nvSpPr>
          <p:cNvPr id="3" name="Θέση κατακόρυφου κειμένου 2"/>
          <p:cNvSpPr>
            <a:spLocks noGrp="1"/>
          </p:cNvSpPr>
          <p:nvPr>
            <p:ph type="body" orient="vert" idx="1"/>
          </p:nvPr>
        </p:nvSpPr>
        <p:spPr/>
        <p:txBody>
          <a:bodyPr vert="eaVert" rtlCol="0"/>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ημερομηνίας 3"/>
          <p:cNvSpPr>
            <a:spLocks noGrp="1"/>
          </p:cNvSpPr>
          <p:nvPr>
            <p:ph type="dt" sz="half" idx="10"/>
          </p:nvPr>
        </p:nvSpPr>
        <p:spPr/>
        <p:txBody>
          <a:bodyPr rtlCol="0"/>
          <a:lstStyle>
            <a:lvl1pPr>
              <a:defRPr/>
            </a:lvl1pPr>
          </a:lstStyle>
          <a:p>
            <a:fld id="{4AE504AF-836E-40C9-8C20-113A8FC5DCA6}" type="datetime1">
              <a:rPr lang="el-GR" noProof="0" smtClean="0"/>
              <a:pPr/>
              <a:t>22/6/2022</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914402"/>
            <a:ext cx="2057400" cy="5211763"/>
          </a:xfrm>
        </p:spPr>
        <p:txBody>
          <a:bodyPr vert="eaVert" rtlCol="0"/>
          <a:lstStyle/>
          <a:p>
            <a:pPr rtl="0"/>
            <a:r>
              <a:rPr lang="el-GR" noProof="0"/>
              <a:t>Κάντε κλικ για να επεξεργαστείτε τον τίτλο υποδείγματος</a:t>
            </a:r>
            <a:endParaRPr kumimoji="0" lang="el-GR" noProof="0" dirty="0"/>
          </a:p>
        </p:txBody>
      </p:sp>
      <p:sp>
        <p:nvSpPr>
          <p:cNvPr id="3" name="Θέση κατακόρυφου κειμένου 2"/>
          <p:cNvSpPr>
            <a:spLocks noGrp="1"/>
          </p:cNvSpPr>
          <p:nvPr>
            <p:ph type="body" orient="vert" idx="1"/>
          </p:nvPr>
        </p:nvSpPr>
        <p:spPr>
          <a:xfrm>
            <a:off x="457200" y="914402"/>
            <a:ext cx="6019800" cy="5211763"/>
          </a:xfrm>
        </p:spPr>
        <p:txBody>
          <a:bodyPr vert="eaVert" rtlCol="0"/>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404ECA7B-2727-4409-A71A-F6013269B2D0}" type="datetime1">
              <a:rPr lang="el-GR" noProof="0" smtClean="0"/>
              <a:pPr/>
              <a:t>22/6/2022</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a:t>Κάντε κλικ για να επεξεργαστείτε το Στυλ κύριου τίτλου</a:t>
            </a:r>
            <a:endParaRPr kumimoji="0" lang="el-GR" noProof="0" dirty="0"/>
          </a:p>
        </p:txBody>
      </p:sp>
      <p:sp>
        <p:nvSpPr>
          <p:cNvPr id="3" name="Θέση περιεχομένου 2"/>
          <p:cNvSpPr>
            <a:spLocks noGrp="1"/>
          </p:cNvSpPr>
          <p:nvPr>
            <p:ph idx="1"/>
          </p:nvPr>
        </p:nvSpPr>
        <p:spPr/>
        <p:txBody>
          <a:bodyPr rtlCol="0"/>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ημερομηνίας 3"/>
          <p:cNvSpPr>
            <a:spLocks noGrp="1"/>
          </p:cNvSpPr>
          <p:nvPr>
            <p:ph type="dt" sz="half" idx="10"/>
          </p:nvPr>
        </p:nvSpPr>
        <p:spPr/>
        <p:txBody>
          <a:bodyPr rtlCol="0"/>
          <a:lstStyle>
            <a:lvl1pPr>
              <a:defRPr/>
            </a:lvl1pPr>
          </a:lstStyle>
          <a:p>
            <a:fld id="{F530D1D6-B502-4F19-92B0-D862E7699955}" type="datetime1">
              <a:rPr lang="el-GR" noProof="0" smtClean="0"/>
              <a:pPr/>
              <a:t>22/6/2022</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530352" y="1316736"/>
            <a:ext cx="77724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3" name="Θέση κειμένου 2"/>
          <p:cNvSpPr>
            <a:spLocks noGrp="1"/>
          </p:cNvSpPr>
          <p:nvPr>
            <p:ph type="body" idx="1"/>
          </p:nvPr>
        </p:nvSpPr>
        <p:spPr>
          <a:xfrm>
            <a:off x="530352" y="2704664"/>
            <a:ext cx="7772400" cy="1509712"/>
          </a:xfrm>
        </p:spPr>
        <p:txBody>
          <a:bodyPr lIns="45720" rIns="45720" rtlCol="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rtl="0" eaLnBrk="1" latinLnBrk="0" hangingPunct="1"/>
            <a:r>
              <a:rPr lang="el-GR" noProof="0"/>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5FDF1C88-43ED-4690-891A-2B726C1E9F6B}" type="datetime1">
              <a:rPr lang="el-GR" noProof="0" smtClean="0"/>
              <a:pPr/>
              <a:t>22/6/2022</a:t>
            </a:fld>
            <a:endParaRPr lang="el-GR" noProof="0" dirty="0"/>
          </a:p>
        </p:txBody>
      </p:sp>
      <p:sp>
        <p:nvSpPr>
          <p:cNvPr id="5" name="Θέση υποσέλιδου 4"/>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1143000"/>
          </a:xfrm>
        </p:spPr>
        <p:txBody>
          <a:bodyPr rtlCol="0"/>
          <a:lstStyle/>
          <a:p>
            <a:pPr rtl="0"/>
            <a:r>
              <a:rPr lang="el-GR" noProof="0"/>
              <a:t>Κάντε κλικ για να επεξεργαστείτε τον τίτλο υποδείγματος</a:t>
            </a:r>
            <a:endParaRPr kumimoji="0" lang="el-GR" noProof="0" dirty="0"/>
          </a:p>
        </p:txBody>
      </p:sp>
      <p:sp>
        <p:nvSpPr>
          <p:cNvPr id="3" name="Θέση περιεχομένου 2"/>
          <p:cNvSpPr>
            <a:spLocks noGrp="1"/>
          </p:cNvSpPr>
          <p:nvPr>
            <p:ph sz="half" idx="1"/>
          </p:nvPr>
        </p:nvSpPr>
        <p:spPr>
          <a:xfrm>
            <a:off x="457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περιεχομένου 3"/>
          <p:cNvSpPr>
            <a:spLocks noGrp="1"/>
          </p:cNvSpPr>
          <p:nvPr>
            <p:ph sz="half" idx="2"/>
          </p:nvPr>
        </p:nvSpPr>
        <p:spPr>
          <a:xfrm>
            <a:off x="4648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5" name="Θέση ημερομηνίας 4"/>
          <p:cNvSpPr>
            <a:spLocks noGrp="1"/>
          </p:cNvSpPr>
          <p:nvPr>
            <p:ph type="dt" sz="half" idx="10"/>
          </p:nvPr>
        </p:nvSpPr>
        <p:spPr/>
        <p:txBody>
          <a:bodyPr rtlCol="0"/>
          <a:lstStyle>
            <a:lvl1pPr>
              <a:defRPr/>
            </a:lvl1pPr>
          </a:lstStyle>
          <a:p>
            <a:fld id="{61513E74-1E48-4F50-B624-B413757458E6}" type="datetime1">
              <a:rPr lang="el-GR" noProof="0" smtClean="0"/>
              <a:pPr/>
              <a:t>22/6/2022</a:t>
            </a:fld>
            <a:endParaRPr lang="el-GR" noProof="0" dirty="0"/>
          </a:p>
        </p:txBody>
      </p:sp>
      <p:sp>
        <p:nvSpPr>
          <p:cNvPr id="6" name="Θέση υποσέλιδου 5"/>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1143000"/>
          </a:xfrm>
        </p:spPr>
        <p:txBody>
          <a:bodyPr tIns="45720" rtlCol="0" anchor="b"/>
          <a:lstStyle>
            <a:lvl1pPr>
              <a:defRPr/>
            </a:lvl1pPr>
          </a:lstStyle>
          <a:p>
            <a:pPr rtl="0"/>
            <a:r>
              <a:rPr lang="el-GR" noProof="0"/>
              <a:t>Κάντε κλικ για να επεξεργαστείτε τον τίτλο υποδείγματος</a:t>
            </a:r>
            <a:endParaRPr kumimoji="0" lang="el-GR" noProof="0" dirty="0"/>
          </a:p>
        </p:txBody>
      </p:sp>
      <p:sp>
        <p:nvSpPr>
          <p:cNvPr id="3" name="Θέση κειμένου 2"/>
          <p:cNvSpPr>
            <a:spLocks noGrp="1"/>
          </p:cNvSpPr>
          <p:nvPr>
            <p:ph type="body" idx="1"/>
          </p:nvPr>
        </p:nvSpPr>
        <p:spPr>
          <a:xfrm>
            <a:off x="457200" y="1855248"/>
            <a:ext cx="4040188" cy="659352"/>
          </a:xfrm>
        </p:spPr>
        <p:txBody>
          <a:bodyPr lIns="45720" tIns="0" rIns="45720" bIns="0" rtlCol="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el-GR" noProof="0"/>
              <a:t>Στυλ κειμένου υποδείγματος</a:t>
            </a:r>
          </a:p>
        </p:txBody>
      </p:sp>
      <p:sp>
        <p:nvSpPr>
          <p:cNvPr id="5" name="Θέση περιεχομένου 4"/>
          <p:cNvSpPr>
            <a:spLocks noGrp="1"/>
          </p:cNvSpPr>
          <p:nvPr>
            <p:ph sz="quarter" idx="2"/>
          </p:nvPr>
        </p:nvSpPr>
        <p:spPr>
          <a:xfrm>
            <a:off x="457200" y="2514600"/>
            <a:ext cx="4040188"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4" name="Θέση κειμένου 3"/>
          <p:cNvSpPr>
            <a:spLocks noGrp="1"/>
          </p:cNvSpPr>
          <p:nvPr>
            <p:ph type="body" sz="half" idx="3"/>
          </p:nvPr>
        </p:nvSpPr>
        <p:spPr>
          <a:xfrm>
            <a:off x="4645026" y="1859759"/>
            <a:ext cx="4041775" cy="654843"/>
          </a:xfrm>
        </p:spPr>
        <p:txBody>
          <a:bodyPr lIns="45720" tIns="0" rIns="45720" bIns="0" rtlCol="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el-GR" noProof="0"/>
              <a:t>Στυλ κειμένου υποδείγματος</a:t>
            </a:r>
          </a:p>
        </p:txBody>
      </p:sp>
      <p:sp>
        <p:nvSpPr>
          <p:cNvPr id="6" name="Θέση περιεχομένου 5"/>
          <p:cNvSpPr>
            <a:spLocks noGrp="1"/>
          </p:cNvSpPr>
          <p:nvPr>
            <p:ph sz="quarter" idx="4"/>
          </p:nvPr>
        </p:nvSpPr>
        <p:spPr>
          <a:xfrm>
            <a:off x="4645026" y="2514600"/>
            <a:ext cx="4041775"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7" name="Θέση ημερομηνίας 6"/>
          <p:cNvSpPr>
            <a:spLocks noGrp="1"/>
          </p:cNvSpPr>
          <p:nvPr>
            <p:ph type="dt" sz="half" idx="10"/>
          </p:nvPr>
        </p:nvSpPr>
        <p:spPr/>
        <p:txBody>
          <a:bodyPr rtlCol="0"/>
          <a:lstStyle>
            <a:lvl1pPr>
              <a:defRPr/>
            </a:lvl1pPr>
          </a:lstStyle>
          <a:p>
            <a:fld id="{E8AF8568-3473-4567-93D8-59AB5E82B68C}" type="datetime1">
              <a:rPr lang="el-GR" noProof="0" smtClean="0"/>
              <a:pPr/>
              <a:t>22/6/2022</a:t>
            </a:fld>
            <a:endParaRPr lang="el-GR" noProof="0" dirty="0"/>
          </a:p>
        </p:txBody>
      </p:sp>
      <p:sp>
        <p:nvSpPr>
          <p:cNvPr id="8" name="Θέση υποσέλιδου 7"/>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9" name="Θέση αριθμού διαφάνειας 8"/>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3058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3" name="Θέση ημερομηνίας 2"/>
          <p:cNvSpPr>
            <a:spLocks noGrp="1"/>
          </p:cNvSpPr>
          <p:nvPr>
            <p:ph type="dt" sz="half" idx="10"/>
          </p:nvPr>
        </p:nvSpPr>
        <p:spPr/>
        <p:txBody>
          <a:bodyPr rtlCol="0"/>
          <a:lstStyle>
            <a:lvl1pPr>
              <a:defRPr/>
            </a:lvl1pPr>
          </a:lstStyle>
          <a:p>
            <a:fld id="{B4930606-6097-4F5F-AC34-7CA7F833BA8F}" type="datetime1">
              <a:rPr lang="el-GR" noProof="0" smtClean="0"/>
              <a:pPr/>
              <a:t>22/6/2022</a:t>
            </a:fld>
            <a:endParaRPr lang="el-GR" noProof="0" dirty="0"/>
          </a:p>
        </p:txBody>
      </p:sp>
      <p:sp>
        <p:nvSpPr>
          <p:cNvPr id="4" name="Θέση υποσέλιδου 3"/>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5" name="Θέση αριθμού διαφάνειας 4"/>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vl1pPr>
          </a:lstStyle>
          <a:p>
            <a:fld id="{48200B0C-B192-4970-AD89-00463F19A48F}" type="datetime1">
              <a:rPr lang="el-GR" noProof="0" smtClean="0"/>
              <a:pPr/>
              <a:t>22/6/2022</a:t>
            </a:fld>
            <a:endParaRPr lang="el-GR" noProof="0" dirty="0"/>
          </a:p>
        </p:txBody>
      </p:sp>
      <p:sp>
        <p:nvSpPr>
          <p:cNvPr id="3" name="Θέση υποσέλιδου 2"/>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4" name="Θέση αριθμού διαφάνειας 3"/>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514352"/>
            <a:ext cx="2743200" cy="1162050"/>
          </a:xfrm>
        </p:spPr>
        <p:txBody>
          <a:bodyPr lIns="0" rtlCol="0" anchor="b">
            <a:noAutofit/>
          </a:bodyPr>
          <a:lstStyle>
            <a:lvl1pPr algn="l" rtl="0">
              <a:spcBef>
                <a:spcPct val="0"/>
              </a:spcBef>
              <a:buNone/>
              <a:defRPr sz="1950" b="0">
                <a:ln>
                  <a:noFill/>
                </a:ln>
                <a:solidFill>
                  <a:schemeClr val="tx2"/>
                </a:solidFill>
                <a:effectLst/>
                <a:latin typeface="Tahoma" panose="020B0604030504040204" pitchFamily="34" charset="0"/>
                <a:ea typeface="+mj-ea"/>
                <a:cs typeface="+mj-cs"/>
              </a:defRPr>
            </a:lvl1pPr>
          </a:lstStyle>
          <a:p>
            <a:pPr rtl="0"/>
            <a:r>
              <a:rPr lang="el-GR" noProof="0"/>
              <a:t>Κάντε κλικ για να επεξεργαστείτε τον τίτλο υποδείγματος</a:t>
            </a:r>
            <a:endParaRPr kumimoji="0" lang="el-GR" noProof="0" dirty="0"/>
          </a:p>
        </p:txBody>
      </p:sp>
      <p:sp>
        <p:nvSpPr>
          <p:cNvPr id="4" name="Θέση περιεχομένου 3"/>
          <p:cNvSpPr>
            <a:spLocks noGrp="1"/>
          </p:cNvSpPr>
          <p:nvPr>
            <p:ph sz="half" idx="1"/>
          </p:nvPr>
        </p:nvSpPr>
        <p:spPr>
          <a:xfrm>
            <a:off x="3575050" y="1676400"/>
            <a:ext cx="5111750" cy="4572000"/>
          </a:xfrm>
        </p:spPr>
        <p:txBody>
          <a:bodyPr tIns="0" rtlCol="0"/>
          <a:lstStyle>
            <a:lvl1pPr>
              <a:defRPr sz="2100"/>
            </a:lvl1pPr>
            <a:lvl2pPr>
              <a:defRPr sz="1950"/>
            </a:lvl2pPr>
            <a:lvl3pPr>
              <a:defRPr sz="1800"/>
            </a:lvl3pPr>
            <a:lvl4pPr>
              <a:defRPr sz="1500"/>
            </a:lvl4pPr>
            <a:lvl5pPr>
              <a:defRPr sz="1350"/>
            </a:lvl5pPr>
          </a:lstStyle>
          <a:p>
            <a:pPr lvl="0" rtl="0" eaLnBrk="1" latinLnBrk="0" hangingPunct="1"/>
            <a:r>
              <a:rPr lang="el-GR" noProof="0"/>
              <a:t>Στυλ κειμένου υποδείγματος</a:t>
            </a:r>
          </a:p>
          <a:p>
            <a:pPr lvl="1" rtl="0" eaLnBrk="1" latinLnBrk="0" hangingPunct="1"/>
            <a:r>
              <a:rPr lang="el-GR" noProof="0"/>
              <a:t>Δεύτερο επίπεδο</a:t>
            </a:r>
          </a:p>
          <a:p>
            <a:pPr lvl="2" rtl="0" eaLnBrk="1" latinLnBrk="0" hangingPunct="1"/>
            <a:r>
              <a:rPr lang="el-GR" noProof="0"/>
              <a:t>Τρίτο επίπεδο</a:t>
            </a:r>
          </a:p>
          <a:p>
            <a:pPr lvl="3" rtl="0" eaLnBrk="1" latinLnBrk="0" hangingPunct="1"/>
            <a:r>
              <a:rPr lang="el-GR" noProof="0"/>
              <a:t>Τέταρτο επίπεδο</a:t>
            </a:r>
          </a:p>
          <a:p>
            <a:pPr lvl="4" rtl="0" eaLnBrk="1" latinLnBrk="0" hangingPunct="1"/>
            <a:r>
              <a:rPr lang="el-GR" noProof="0"/>
              <a:t>Πέμπτο επίπεδο</a:t>
            </a:r>
            <a:endParaRPr kumimoji="0" lang="el-GR" noProof="0" dirty="0"/>
          </a:p>
        </p:txBody>
      </p:sp>
      <p:sp>
        <p:nvSpPr>
          <p:cNvPr id="3" name="Θέση κειμένου 2"/>
          <p:cNvSpPr>
            <a:spLocks noGrp="1"/>
          </p:cNvSpPr>
          <p:nvPr>
            <p:ph type="body" idx="2"/>
          </p:nvPr>
        </p:nvSpPr>
        <p:spPr>
          <a:xfrm>
            <a:off x="685800" y="1676400"/>
            <a:ext cx="2743200" cy="4572000"/>
          </a:xfrm>
        </p:spPr>
        <p:txBody>
          <a:bodyPr lIns="18288" rIns="18288" rtlCol="0"/>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rtl="0" eaLnBrk="1" latinLnBrk="0" hangingPunct="1"/>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fld id="{60963477-C694-4BB6-9860-C619598EF8FC}" type="datetime1">
              <a:rPr lang="el-GR" noProof="0" smtClean="0"/>
              <a:pPr/>
              <a:t>22/6/2022</a:t>
            </a:fld>
            <a:endParaRPr lang="el-GR" noProof="0" dirty="0"/>
          </a:p>
        </p:txBody>
      </p:sp>
      <p:sp>
        <p:nvSpPr>
          <p:cNvPr id="6" name="Θέση υποσέλιδου 5"/>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Ορθογώνιο με ψαλιδισμένες και στρογγυλεμένες γωνίες στη μία πλευρά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l-GR" sz="1350" noProof="0" dirty="0"/>
          </a:p>
        </p:txBody>
      </p:sp>
      <p:sp>
        <p:nvSpPr>
          <p:cNvPr id="12" name="Ορθογώνιο τρίγωνο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l-GR" sz="1350" noProof="0" dirty="0"/>
          </a:p>
        </p:txBody>
      </p:sp>
      <p:sp>
        <p:nvSpPr>
          <p:cNvPr id="2" name="Τίτλος 1"/>
          <p:cNvSpPr>
            <a:spLocks noGrp="1"/>
          </p:cNvSpPr>
          <p:nvPr>
            <p:ph type="title" hasCustomPrompt="1"/>
          </p:nvPr>
        </p:nvSpPr>
        <p:spPr>
          <a:xfrm>
            <a:off x="609600" y="1176998"/>
            <a:ext cx="2212848" cy="1582621"/>
          </a:xfrm>
        </p:spPr>
        <p:txBody>
          <a:bodyPr vert="horz" lIns="45720" tIns="45720" rIns="45720" bIns="45720" rtlCol="0" anchor="b"/>
          <a:lstStyle>
            <a:lvl1pPr algn="l" rtl="0">
              <a:buNone/>
              <a:defRPr sz="1500" b="1">
                <a:solidFill>
                  <a:schemeClr val="tx2"/>
                </a:solidFill>
              </a:defRPr>
            </a:lvl1pPr>
          </a:lstStyle>
          <a:p>
            <a:pPr rtl="0"/>
            <a:r>
              <a:rPr lang="el-GR" noProof="0" dirty="0"/>
              <a:t>Κάντε κλικ για να επεξεργαστείτε το Στυλ κύριου τίτλου</a:t>
            </a:r>
          </a:p>
        </p:txBody>
      </p:sp>
      <p:sp>
        <p:nvSpPr>
          <p:cNvPr id="3" name="Θέση εικόνας 2"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lstStyle>
            <a:lvl1pPr marL="0" indent="0">
              <a:buNone/>
              <a:defRPr sz="2400"/>
            </a:lvl1pPr>
          </a:lstStyle>
          <a:p>
            <a:pPr rtl="0"/>
            <a:r>
              <a:rPr lang="el-GR" noProof="0"/>
              <a:t>Κάντε κλικ στο εικονίδιο για να προσθέσετε εικόνα</a:t>
            </a:r>
            <a:endParaRPr kumimoji="0" lang="el-GR" noProof="0" dirty="0"/>
          </a:p>
        </p:txBody>
      </p:sp>
      <p:sp>
        <p:nvSpPr>
          <p:cNvPr id="4" name="Θέση κειμένου 3"/>
          <p:cNvSpPr>
            <a:spLocks noGrp="1"/>
          </p:cNvSpPr>
          <p:nvPr>
            <p:ph type="body" sz="half" idx="2"/>
          </p:nvPr>
        </p:nvSpPr>
        <p:spPr>
          <a:xfrm>
            <a:off x="609600" y="2828785"/>
            <a:ext cx="2209800" cy="2179320"/>
          </a:xfrm>
        </p:spPr>
        <p:txBody>
          <a:bodyPr lIns="64008" rIns="45720" bIns="45720" rtlCol="0" anchor="t"/>
          <a:lstStyle>
            <a:lvl1pPr marL="0" indent="0" algn="l">
              <a:spcBef>
                <a:spcPts val="188"/>
              </a:spcBef>
              <a:buFontTx/>
              <a:buNone/>
              <a:defRPr sz="975"/>
            </a:lvl1pPr>
            <a:lvl2pPr>
              <a:defRPr sz="900"/>
            </a:lvl2pPr>
            <a:lvl3pPr>
              <a:defRPr sz="750"/>
            </a:lvl3pPr>
            <a:lvl4pPr>
              <a:defRPr sz="675"/>
            </a:lvl4pPr>
            <a:lvl5pPr>
              <a:defRPr sz="675"/>
            </a:lvl5pPr>
          </a:lstStyle>
          <a:p>
            <a:pPr lvl="0" rtl="0" eaLnBrk="1" latinLnBrk="0" hangingPunct="1"/>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fld id="{30907F50-E332-4B90-B08C-E392AC739C93}" type="datetime1">
              <a:rPr lang="el-GR" noProof="0" smtClean="0"/>
              <a:pPr/>
              <a:t>22/6/2022</a:t>
            </a:fld>
            <a:endParaRPr lang="el-GR" noProof="0" dirty="0"/>
          </a:p>
        </p:txBody>
      </p:sp>
      <p:sp>
        <p:nvSpPr>
          <p:cNvPr id="6" name="Θέση υποσέλιδου 5"/>
          <p:cNvSpPr>
            <a:spLocks noGrp="1"/>
          </p:cNvSpPr>
          <p:nvPr>
            <p:ph type="ftr" sz="quarter" idx="11"/>
          </p:nvPr>
        </p:nvSpPr>
        <p:spPr/>
        <p:txBody>
          <a:bodyPr rtlCol="0"/>
          <a:lstStyle/>
          <a:p>
            <a:pPr rtl="0"/>
            <a:r>
              <a:rPr lang="el-GR" noProof="0"/>
              <a:t>ΔΙΗΜΕΡΙΔΑ ΙΚΑΡΙΑΣ: ΕΝΕΡΓΕΙΑΚΕΣ ΠΗΓΕς, ΠΕΡΙΒΑΛΛΟΝ &amp; ΑΓΡΟΤΙΚΗ ΑΝΑΠΤΥΞΗ</a:t>
            </a:r>
            <a:endParaRPr lang="el-GR" noProof="0" dirty="0"/>
          </a:p>
        </p:txBody>
      </p:sp>
      <p:sp>
        <p:nvSpPr>
          <p:cNvPr id="7" name="Θέση αριθμού διαφάνειας 6"/>
          <p:cNvSpPr>
            <a:spLocks noGrp="1"/>
          </p:cNvSpPr>
          <p:nvPr>
            <p:ph type="sldNum" sz="quarter" idx="12"/>
          </p:nvPr>
        </p:nvSpPr>
        <p:spPr>
          <a:xfrm>
            <a:off x="8077200" y="6356352"/>
            <a:ext cx="609600" cy="365125"/>
          </a:xfrm>
        </p:spPr>
        <p:txBody>
          <a:bodyPr rtlCol="0"/>
          <a:lstStyle/>
          <a:p>
            <a:pPr rtl="0"/>
            <a:fld id="{401CF334-2D5C-4859-84A6-CA7E6E43FAEB}" type="slidenum">
              <a:rPr lang="el-GR" noProof="0" smtClean="0"/>
              <a:pPr rtl="0"/>
              <a:t>‹#›</a:t>
            </a:fld>
            <a:endParaRPr lang="el-GR" noProof="0" dirty="0"/>
          </a:p>
        </p:txBody>
      </p:sp>
      <p:sp>
        <p:nvSpPr>
          <p:cNvPr id="10" name="Ελεύθερη σχεδίαση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el-GR" sz="1350" noProof="0" dirty="0">
              <a:solidFill>
                <a:schemeClr val="tx1"/>
              </a:solidFill>
              <a:latin typeface="+mn-lt"/>
              <a:ea typeface="+mn-ea"/>
              <a:cs typeface="+mn-cs"/>
            </a:endParaRPr>
          </a:p>
        </p:txBody>
      </p:sp>
      <p:sp>
        <p:nvSpPr>
          <p:cNvPr id="11" name="Ελεύθερη σχεδίαση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el-GR" sz="135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25" name="Ομάδα 24"/>
          <p:cNvGrpSpPr/>
          <p:nvPr/>
        </p:nvGrpSpPr>
        <p:grpSpPr>
          <a:xfrm>
            <a:off x="-21771" y="-7144"/>
            <a:ext cx="9180548" cy="6879658"/>
            <a:chOff x="0" y="-21658"/>
            <a:chExt cx="12240731" cy="6879658"/>
          </a:xfrm>
        </p:grpSpPr>
        <p:sp>
          <p:nvSpPr>
            <p:cNvPr id="26" name="Ορθογώνιο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350" noProof="0" dirty="0"/>
            </a:p>
          </p:txBody>
        </p:sp>
        <p:grpSp>
          <p:nvGrpSpPr>
            <p:cNvPr id="27" name="Ομάδα 26"/>
            <p:cNvGrpSpPr/>
            <p:nvPr/>
          </p:nvGrpSpPr>
          <p:grpSpPr>
            <a:xfrm>
              <a:off x="0" y="-21658"/>
              <a:ext cx="12240731" cy="1041400"/>
              <a:chOff x="-25356" y="-7144"/>
              <a:chExt cx="12240731" cy="1041400"/>
            </a:xfrm>
          </p:grpSpPr>
          <p:sp>
            <p:nvSpPr>
              <p:cNvPr id="28" name="Ελεύθερη σχεδίαση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l-GR" sz="1350" noProof="0" dirty="0">
                  <a:solidFill>
                    <a:schemeClr val="tx1"/>
                  </a:solidFill>
                  <a:latin typeface="+mn-lt"/>
                  <a:ea typeface="+mn-ea"/>
                  <a:cs typeface="+mn-cs"/>
                </a:endParaRPr>
              </a:p>
            </p:txBody>
          </p:sp>
          <p:sp>
            <p:nvSpPr>
              <p:cNvPr id="29" name="Ελεύθερη σχεδίαση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l-GR" sz="1350" noProof="0" dirty="0">
                  <a:solidFill>
                    <a:schemeClr val="tx1"/>
                  </a:solidFill>
                  <a:latin typeface="+mn-lt"/>
                  <a:ea typeface="+mn-ea"/>
                  <a:cs typeface="+mn-cs"/>
                </a:endParaRPr>
              </a:p>
            </p:txBody>
          </p:sp>
          <p:grpSp>
            <p:nvGrpSpPr>
              <p:cNvPr id="31" name="Ομάδα 30"/>
              <p:cNvGrpSpPr/>
              <p:nvPr/>
            </p:nvGrpSpPr>
            <p:grpSpPr>
              <a:xfrm>
                <a:off x="-25356" y="202408"/>
                <a:ext cx="12240731" cy="649224"/>
                <a:chOff x="-19045" y="216550"/>
                <a:chExt cx="9180548" cy="649224"/>
              </a:xfrm>
            </p:grpSpPr>
            <p:sp>
              <p:nvSpPr>
                <p:cNvPr id="32" name="Ελεύθερη σχεδίαση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l-GR" sz="1350" noProof="0" dirty="0"/>
                </a:p>
              </p:txBody>
            </p:sp>
            <p:sp>
              <p:nvSpPr>
                <p:cNvPr id="33" name="Ελεύθερη σχεδίαση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l-GR" sz="1350" noProof="0" dirty="0"/>
                </a:p>
              </p:txBody>
            </p:sp>
          </p:grpSp>
        </p:grpSp>
      </p:grpSp>
      <p:sp>
        <p:nvSpPr>
          <p:cNvPr id="9" name="Θέση τίτλου 8"/>
          <p:cNvSpPr>
            <a:spLocks noGrp="1"/>
          </p:cNvSpPr>
          <p:nvPr>
            <p:ph type="title"/>
          </p:nvPr>
        </p:nvSpPr>
        <p:spPr>
          <a:xfrm>
            <a:off x="457200" y="704088"/>
            <a:ext cx="8229600" cy="1143000"/>
          </a:xfrm>
          <a:prstGeom prst="rect">
            <a:avLst/>
          </a:prstGeom>
        </p:spPr>
        <p:txBody>
          <a:bodyPr vert="horz" lIns="0" rIns="0" bIns="0" rtlCol="0" anchor="b">
            <a:normAutofit/>
          </a:bodyPr>
          <a:lstStyle/>
          <a:p>
            <a:pPr rtl="0"/>
            <a:r>
              <a:rPr lang="el-GR" noProof="0" dirty="0"/>
              <a:t>Κάντε κλικ για να επεξεργαστείτε το Στυλ κύριου τίτλου</a:t>
            </a:r>
            <a:endParaRPr kumimoji="0" lang="el-GR" noProof="0" dirty="0"/>
          </a:p>
        </p:txBody>
      </p:sp>
      <p:sp>
        <p:nvSpPr>
          <p:cNvPr id="30" name="Θέση κειμένου 29"/>
          <p:cNvSpPr>
            <a:spLocks noGrp="1"/>
          </p:cNvSpPr>
          <p:nvPr>
            <p:ph type="body" idx="1"/>
          </p:nvPr>
        </p:nvSpPr>
        <p:spPr>
          <a:xfrm>
            <a:off x="457200" y="1935480"/>
            <a:ext cx="8229600" cy="4389120"/>
          </a:xfrm>
          <a:prstGeom prst="rect">
            <a:avLst/>
          </a:prstGeom>
        </p:spPr>
        <p:txBody>
          <a:bodyPr vert="horz" rtlCol="0">
            <a:normAutofit/>
          </a:bodyPr>
          <a:lstStyle/>
          <a:p>
            <a:pPr lvl="0" rtl="0" eaLnBrk="1" latinLnBrk="0" hangingPunct="1"/>
            <a:r>
              <a:rPr lang="el-GR" noProof="0" dirty="0"/>
              <a:t>Στυλ υποδείγματος κειμένου</a:t>
            </a:r>
          </a:p>
          <a:p>
            <a:pPr lvl="1" rtl="0" eaLnBrk="1" latinLnBrk="0" hangingPunct="1"/>
            <a:r>
              <a:rPr lang="el-GR" noProof="0" dirty="0"/>
              <a:t>Δεύτερου επιπέδου</a:t>
            </a:r>
          </a:p>
          <a:p>
            <a:pPr lvl="2" rtl="0" eaLnBrk="1" latinLnBrk="0" hangingPunct="1"/>
            <a:r>
              <a:rPr lang="el-GR" noProof="0" dirty="0"/>
              <a:t>Τρίτου επιπέδου</a:t>
            </a:r>
          </a:p>
          <a:p>
            <a:pPr lvl="3" rtl="0" eaLnBrk="1" latinLnBrk="0" hangingPunct="1"/>
            <a:r>
              <a:rPr lang="el-GR" noProof="0" dirty="0"/>
              <a:t>Τέταρτου επιπέδου</a:t>
            </a:r>
          </a:p>
          <a:p>
            <a:pPr lvl="4" rtl="0" eaLnBrk="1" latinLnBrk="0" hangingPunct="1"/>
            <a:r>
              <a:rPr lang="el-GR" noProof="0" dirty="0"/>
              <a:t>Πέμπτου επιπέδου</a:t>
            </a:r>
          </a:p>
        </p:txBody>
      </p:sp>
      <p:sp>
        <p:nvSpPr>
          <p:cNvPr id="10" name="Θέση ημερομηνίας 9"/>
          <p:cNvSpPr>
            <a:spLocks noGrp="1"/>
          </p:cNvSpPr>
          <p:nvPr>
            <p:ph type="dt" sz="half" idx="2"/>
          </p:nvPr>
        </p:nvSpPr>
        <p:spPr>
          <a:xfrm>
            <a:off x="457200" y="6356352"/>
            <a:ext cx="21336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fld id="{816B7C4D-AE93-46B4-9DA6-E12E161DF34F}" type="datetime1">
              <a:rPr lang="el-GR" noProof="0" smtClean="0"/>
              <a:pPr/>
              <a:t>22/6/2022</a:t>
            </a:fld>
            <a:endParaRPr lang="el-GR" noProof="0" dirty="0"/>
          </a:p>
        </p:txBody>
      </p:sp>
      <p:sp>
        <p:nvSpPr>
          <p:cNvPr id="22" name="Θέση υποσέλιδου 21"/>
          <p:cNvSpPr>
            <a:spLocks noGrp="1"/>
          </p:cNvSpPr>
          <p:nvPr>
            <p:ph type="ftr" sz="quarter" idx="3"/>
          </p:nvPr>
        </p:nvSpPr>
        <p:spPr>
          <a:xfrm>
            <a:off x="2667000" y="6356352"/>
            <a:ext cx="33528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rtl="0"/>
            <a:r>
              <a:rPr lang="el-GR" noProof="0"/>
              <a:t>ΔΙΗΜΕΡΙΔΑ ΙΚΑΡΙΑΣ: ΕΝΕΡΓΕΙΑΚΕΣ ΠΗΓΕς, ΠΕΡΙΒΑΛΛΟΝ &amp; ΑΓΡΟΤΙΚΗ ΑΝΑΠΤΥΞΗ</a:t>
            </a:r>
            <a:endParaRPr lang="el-GR" noProof="0" dirty="0"/>
          </a:p>
        </p:txBody>
      </p:sp>
      <p:sp>
        <p:nvSpPr>
          <p:cNvPr id="18" name="Θέση αριθμού διαφάνειας 17"/>
          <p:cNvSpPr>
            <a:spLocks noGrp="1"/>
          </p:cNvSpPr>
          <p:nvPr>
            <p:ph type="sldNum" sz="quarter" idx="4"/>
          </p:nvPr>
        </p:nvSpPr>
        <p:spPr>
          <a:xfrm>
            <a:off x="7924800" y="6356352"/>
            <a:ext cx="762000" cy="365125"/>
          </a:xfrm>
          <a:prstGeom prst="rect">
            <a:avLst/>
          </a:prstGeom>
        </p:spPr>
        <p:txBody>
          <a:bodyPr vert="horz" lIns="0" tIns="0" rIns="0" bIns="0" rtlCol="0" anchor="b"/>
          <a:lstStyle>
            <a:lvl1pPr algn="r" eaLnBrk="1" latinLnBrk="0" hangingPunct="1">
              <a:defRPr kumimoji="0" sz="825">
                <a:solidFill>
                  <a:schemeClr val="tx1"/>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dt="0"/>
  <p:txStyles>
    <p:titleStyle>
      <a:lvl1pPr algn="l" rtl="0" eaLnBrk="1" latinLnBrk="0" hangingPunct="1">
        <a:spcBef>
          <a:spcPct val="0"/>
        </a:spcBef>
        <a:buNone/>
        <a:defRPr kumimoji="0" sz="3750" b="0" kern="1200">
          <a:ln>
            <a:noFill/>
          </a:ln>
          <a:solidFill>
            <a:schemeClr val="tx2"/>
          </a:solidFill>
          <a:effectLst/>
          <a:latin typeface="Tahoma" panose="020B0604030504040204" pitchFamily="34" charset="0"/>
          <a:ea typeface="+mj-ea"/>
          <a:cs typeface="+mj-cs"/>
        </a:defRPr>
      </a:lvl1pPr>
    </p:titleStyle>
    <p:body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753831" y="1600200"/>
            <a:ext cx="7851648" cy="1828800"/>
          </a:xfrm>
        </p:spPr>
        <p:txBody>
          <a:bodyPr rtlCol="0"/>
          <a:lstStyle/>
          <a:p>
            <a:pPr algn="ctr">
              <a:lnSpc>
                <a:spcPct val="107000"/>
              </a:lnSpc>
              <a:spcAft>
                <a:spcPts val="800"/>
              </a:spcAft>
            </a:pPr>
            <a:r>
              <a:rPr lang="el-GR" sz="4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ΚΑΤΑΣΚΕΥΗ ΟΔΙΚΗΣ ΣΗΡΑΓΓΑΣ ΓΙΑ ΤΗΝ ΑΝΑΠΤΥΞΗ ΤΗΣ ΙΚΑΡΙΑΣ</a:t>
            </a:r>
            <a:endParaRPr lang="el-GR"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Υπότιτλος 4"/>
          <p:cNvSpPr>
            <a:spLocks noGrp="1"/>
          </p:cNvSpPr>
          <p:nvPr>
            <p:ph type="subTitle" idx="1"/>
          </p:nvPr>
        </p:nvSpPr>
        <p:spPr>
          <a:xfrm>
            <a:off x="4093867" y="5098813"/>
            <a:ext cx="5050133" cy="664033"/>
          </a:xfrm>
        </p:spPr>
        <p:txBody>
          <a:bodyPr rtlCol="0">
            <a:normAutofit/>
          </a:bodyPr>
          <a:lstStyle/>
          <a:p>
            <a:pPr rtl="0"/>
            <a:r>
              <a:rPr lang="el-GR" sz="1700" b="1" i="1" dirty="0">
                <a:latin typeface="Arial" panose="020B0604020202020204" pitchFamily="34" charset="0"/>
                <a:cs typeface="Arial" panose="020B0604020202020204" pitchFamily="34" charset="0"/>
              </a:rPr>
              <a:t>Κ. Μιτσοτάκης, Μεταλλειολόγος Μηχανικός</a:t>
            </a:r>
          </a:p>
          <a:p>
            <a:pPr rtl="0"/>
            <a:r>
              <a:rPr lang="el-GR" sz="1700" b="1" i="1" dirty="0">
                <a:latin typeface="Arial" panose="020B0604020202020204" pitchFamily="34" charset="0"/>
                <a:cs typeface="Arial" panose="020B0604020202020204" pitchFamily="34" charset="0"/>
              </a:rPr>
              <a:t>Πρόεδρος ΤΕΧΝΟΧΗΜΙΚΗΣ Ε.Π.Ε.</a:t>
            </a:r>
          </a:p>
          <a:p>
            <a:pPr rtl="0"/>
            <a:endParaRPr lang="el-GR" b="1" i="1" dirty="0">
              <a:solidFill>
                <a:srgbClr val="FF0066"/>
              </a:solidFill>
            </a:endParaRPr>
          </a:p>
          <a:p>
            <a:pPr rtl="0"/>
            <a:endParaRPr lang="el-GR" dirty="0"/>
          </a:p>
        </p:txBody>
      </p:sp>
      <p:sp>
        <p:nvSpPr>
          <p:cNvPr id="2" name="Θέση υποσέλιδου 1">
            <a:extLst>
              <a:ext uri="{FF2B5EF4-FFF2-40B4-BE49-F238E27FC236}">
                <a16:creationId xmlns:a16="http://schemas.microsoft.com/office/drawing/2014/main" id="{6A2FB24B-D1BE-9E5E-DD76-757CDF6F34ED}"/>
              </a:ext>
            </a:extLst>
          </p:cNvPr>
          <p:cNvSpPr>
            <a:spLocks noGrp="1"/>
          </p:cNvSpPr>
          <p:nvPr>
            <p:ph type="ftr" sz="quarter" idx="11"/>
          </p:nvPr>
        </p:nvSpPr>
        <p:spPr>
          <a:xfrm>
            <a:off x="1733108" y="6358161"/>
            <a:ext cx="5893095" cy="273844"/>
          </a:xfrm>
        </p:spPr>
        <p:txBody>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28463-CB06-84AA-DC97-CD058188FE29}"/>
              </a:ext>
            </a:extLst>
          </p:cNvPr>
          <p:cNvSpPr txBox="1"/>
          <p:nvPr/>
        </p:nvSpPr>
        <p:spPr>
          <a:xfrm>
            <a:off x="3151225" y="6657249"/>
            <a:ext cx="6247956" cy="253916"/>
          </a:xfrm>
          <a:prstGeom prst="rect">
            <a:avLst/>
          </a:prstGeom>
          <a:noFill/>
          <a:ln>
            <a:solidFill>
              <a:schemeClr val="bg2"/>
            </a:solidFill>
          </a:ln>
        </p:spPr>
        <p:txBody>
          <a:bodyPr wrap="square">
            <a:spAutoFit/>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pic>
        <p:nvPicPr>
          <p:cNvPr id="10" name="Εικόνα 9">
            <a:extLst>
              <a:ext uri="{FF2B5EF4-FFF2-40B4-BE49-F238E27FC236}">
                <a16:creationId xmlns:a16="http://schemas.microsoft.com/office/drawing/2014/main" id="{2154D61B-7934-D153-D4B2-77D301EAA697}"/>
              </a:ext>
            </a:extLst>
          </p:cNvPr>
          <p:cNvPicPr>
            <a:picLocks noChangeAspect="1"/>
          </p:cNvPicPr>
          <p:nvPr/>
        </p:nvPicPr>
        <p:blipFill>
          <a:blip r:embed="rId3" cstate="print"/>
          <a:srcRect/>
          <a:stretch>
            <a:fillRect/>
          </a:stretch>
        </p:blipFill>
        <p:spPr bwMode="auto">
          <a:xfrm>
            <a:off x="700347" y="525348"/>
            <a:ext cx="4836735" cy="2720772"/>
          </a:xfrm>
          <a:prstGeom prst="rect">
            <a:avLst/>
          </a:prstGeom>
          <a:noFill/>
          <a:ln w="9525">
            <a:noFill/>
            <a:miter lim="800000"/>
            <a:headEnd/>
            <a:tailEnd/>
          </a:ln>
        </p:spPr>
      </p:pic>
      <p:sp>
        <p:nvSpPr>
          <p:cNvPr id="12" name="TextBox 11">
            <a:extLst>
              <a:ext uri="{FF2B5EF4-FFF2-40B4-BE49-F238E27FC236}">
                <a16:creationId xmlns:a16="http://schemas.microsoft.com/office/drawing/2014/main" id="{37F61912-DAF1-2349-9CE1-4F689E674837}"/>
              </a:ext>
            </a:extLst>
          </p:cNvPr>
          <p:cNvSpPr txBox="1"/>
          <p:nvPr/>
        </p:nvSpPr>
        <p:spPr>
          <a:xfrm>
            <a:off x="182880" y="3209544"/>
            <a:ext cx="8778240" cy="369332"/>
          </a:xfrm>
          <a:prstGeom prst="rect">
            <a:avLst/>
          </a:prstGeom>
          <a:noFill/>
          <a:ln>
            <a:solidFill>
              <a:schemeClr val="bg2"/>
            </a:solidFill>
          </a:ln>
        </p:spPr>
        <p:txBody>
          <a:bodyPr wrap="square">
            <a:spAutoFit/>
          </a:bodyPr>
          <a:lstStyle/>
          <a:p>
            <a:r>
              <a:rPr lang="el-GR" sz="18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Εικόνα 1</a:t>
            </a:r>
            <a:r>
              <a:rPr lang="el-GR" sz="1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Άποψη της ευρύτερης περιοχής εξόδου της σήραγγας στη περιοχή Ξυλοσύρτη.</a:t>
            </a:r>
            <a:endParaRPr lang="el-GR" sz="1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Εικόνα 12">
            <a:extLst>
              <a:ext uri="{FF2B5EF4-FFF2-40B4-BE49-F238E27FC236}">
                <a16:creationId xmlns:a16="http://schemas.microsoft.com/office/drawing/2014/main" id="{41172761-4650-0758-D961-5237DF59E1A4}"/>
              </a:ext>
            </a:extLst>
          </p:cNvPr>
          <p:cNvPicPr>
            <a:picLocks noChangeAspect="1"/>
          </p:cNvPicPr>
          <p:nvPr/>
        </p:nvPicPr>
        <p:blipFill>
          <a:blip r:embed="rId4" cstate="print"/>
          <a:srcRect/>
          <a:stretch>
            <a:fillRect/>
          </a:stretch>
        </p:blipFill>
        <p:spPr bwMode="auto">
          <a:xfrm>
            <a:off x="3466592" y="3634172"/>
            <a:ext cx="4446016" cy="2567872"/>
          </a:xfrm>
          <a:prstGeom prst="rect">
            <a:avLst/>
          </a:prstGeom>
          <a:noFill/>
          <a:ln w="9525">
            <a:noFill/>
            <a:miter lim="800000"/>
            <a:headEnd/>
            <a:tailEnd/>
          </a:ln>
        </p:spPr>
      </p:pic>
      <p:sp>
        <p:nvSpPr>
          <p:cNvPr id="15" name="TextBox 14">
            <a:extLst>
              <a:ext uri="{FF2B5EF4-FFF2-40B4-BE49-F238E27FC236}">
                <a16:creationId xmlns:a16="http://schemas.microsoft.com/office/drawing/2014/main" id="{CA3BD224-0CB1-4E83-CE6E-49512FDD5ADA}"/>
              </a:ext>
            </a:extLst>
          </p:cNvPr>
          <p:cNvSpPr txBox="1"/>
          <p:nvPr/>
        </p:nvSpPr>
        <p:spPr>
          <a:xfrm>
            <a:off x="268224" y="6150068"/>
            <a:ext cx="8692896" cy="646331"/>
          </a:xfrm>
          <a:prstGeom prst="rect">
            <a:avLst/>
          </a:prstGeom>
          <a:noFill/>
          <a:ln>
            <a:solidFill>
              <a:schemeClr val="bg2"/>
            </a:solidFill>
          </a:ln>
        </p:spPr>
        <p:txBody>
          <a:bodyPr wrap="square">
            <a:spAutoFit/>
          </a:bodyPr>
          <a:lstStyle/>
          <a:p>
            <a:r>
              <a:rPr lang="el-GR" sz="18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Εικόνα 2</a:t>
            </a:r>
            <a:r>
              <a:rPr lang="el-GR"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Άποψη της ευρύτερης περιοχής εισόδου της σήραγγας στη λεκάνη του Άρη ποταμού. Δεξιά διακρίνεται το Καραβόσταμο.</a:t>
            </a:r>
            <a:endParaRPr lang="el-GR" sz="12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44BBBD-398E-5759-2499-6CEB963E6D35}"/>
              </a:ext>
            </a:extLst>
          </p:cNvPr>
          <p:cNvSpPr txBox="1"/>
          <p:nvPr/>
        </p:nvSpPr>
        <p:spPr>
          <a:xfrm>
            <a:off x="3172491" y="6635982"/>
            <a:ext cx="7157040" cy="253916"/>
          </a:xfrm>
          <a:prstGeom prst="rect">
            <a:avLst/>
          </a:prstGeom>
          <a:noFill/>
          <a:ln>
            <a:solidFill>
              <a:schemeClr val="bg2"/>
            </a:solidFill>
          </a:ln>
        </p:spPr>
        <p:txBody>
          <a:bodyPr wrap="square">
            <a:spAutoFit/>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
        <p:nvSpPr>
          <p:cNvPr id="8" name="7 - Ορθογώνιο"/>
          <p:cNvSpPr/>
          <p:nvPr/>
        </p:nvSpPr>
        <p:spPr>
          <a:xfrm>
            <a:off x="440574" y="395896"/>
            <a:ext cx="8287789" cy="877163"/>
          </a:xfrm>
          <a:prstGeom prst="rect">
            <a:avLst/>
          </a:prstGeom>
        </p:spPr>
        <p:txBody>
          <a:bodyPr wrap="square">
            <a:spAutoFit/>
          </a:bodyPr>
          <a:lstStyle/>
          <a:p>
            <a:pPr algn="just">
              <a:lnSpc>
                <a:spcPct val="150000"/>
              </a:lnSpc>
              <a:spcAft>
                <a:spcPts val="800"/>
              </a:spcAft>
            </a:pPr>
            <a:r>
              <a:rPr lang="en-US" sz="3400" b="1" dirty="0">
                <a:solidFill>
                  <a:schemeClr val="tx2"/>
                </a:solidFill>
                <a:latin typeface="Calibri" panose="020F0502020204030204" pitchFamily="34" charset="0"/>
                <a:ea typeface="+mj-ea"/>
                <a:cs typeface="Calibri" panose="020F0502020204030204" pitchFamily="34" charset="0"/>
              </a:rPr>
              <a:t>6. </a:t>
            </a:r>
            <a:r>
              <a:rPr lang="el-GR" sz="3400" b="1" dirty="0">
                <a:solidFill>
                  <a:schemeClr val="tx2"/>
                </a:solidFill>
                <a:latin typeface="Calibri" panose="020F0502020204030204" pitchFamily="34" charset="0"/>
                <a:ea typeface="+mj-ea"/>
                <a:cs typeface="Calibri" panose="020F0502020204030204" pitchFamily="34" charset="0"/>
              </a:rPr>
              <a:t>Σκοπιμότητα και Ωφελιμότητα του Έργου</a:t>
            </a:r>
          </a:p>
        </p:txBody>
      </p:sp>
      <p:sp>
        <p:nvSpPr>
          <p:cNvPr id="3073" name="Rectangle 1"/>
          <p:cNvSpPr>
            <a:spLocks noChangeArrowheads="1"/>
          </p:cNvSpPr>
          <p:nvPr/>
        </p:nvSpPr>
        <p:spPr bwMode="auto">
          <a:xfrm>
            <a:off x="465512" y="1197043"/>
            <a:ext cx="8063346" cy="661683"/>
          </a:xfrm>
          <a:prstGeom prst="rect">
            <a:avLst/>
          </a:prstGeom>
          <a:noFill/>
          <a:ln w="9525">
            <a:noFill/>
            <a:miter lim="800000"/>
            <a:headEnd/>
            <a:tailEnd/>
          </a:ln>
          <a:effectLst/>
        </p:spPr>
        <p:txBody>
          <a:bodyPr vert="horz" wrap="square" lIns="91440" tIns="76176" rIns="91440" bIns="38088" numCol="1" anchor="ctr" anchorCtr="0" compatLnSpc="1">
            <a:prstTxWarp prst="textNoShape">
              <a:avLst/>
            </a:prstTxWarp>
            <a:spAutoFit/>
          </a:bodyPr>
          <a:lstStyle/>
          <a:p>
            <a:pPr marR="0" lvl="0" indent="0" fontAlgn="base">
              <a:lnSpc>
                <a:spcPts val="1800"/>
              </a:lnSpc>
              <a:spcBef>
                <a:spcPts val="600"/>
              </a:spcBef>
              <a:spcAft>
                <a:spcPts val="300"/>
              </a:spcAft>
              <a:buClrTx/>
              <a:buSzTx/>
              <a:buFontTx/>
              <a:buNone/>
              <a:tabLst/>
            </a:pPr>
            <a:r>
              <a:rPr lang="el-GR" sz="2600" b="1" dirty="0">
                <a:solidFill>
                  <a:schemeClr val="tx2"/>
                </a:solidFill>
                <a:latin typeface="Calibri" panose="020F0502020204030204" pitchFamily="34" charset="0"/>
                <a:ea typeface="+mj-ea"/>
                <a:cs typeface="Calibri" panose="020F0502020204030204" pitchFamily="34" charset="0"/>
              </a:rPr>
              <a:t>6.1. Περιβαλλοντικές Συνθήκες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448886" y="1529552"/>
            <a:ext cx="8329353"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el-GR" sz="2000" b="1" u="none" strike="noStrike" cap="none" normalizeH="0" baseline="0" dirty="0">
                <a:ln>
                  <a:noFill/>
                </a:ln>
                <a:solidFill>
                  <a:schemeClr val="tx1"/>
                </a:solidFill>
                <a:effectLst/>
                <a:latin typeface="Calibri" pitchFamily="34" charset="0"/>
                <a:ea typeface="Times New Roman" pitchFamily="18" charset="0"/>
                <a:cs typeface="Calibri" pitchFamily="34" charset="0"/>
              </a:rPr>
              <a:t>Στην περιοχή της νήσου όπως αναφέραμε παραπάνω υφίσταται η ζώνη προστασίας της φύσης ενταγμένη στο δίκτυο </a:t>
            </a:r>
            <a:r>
              <a:rPr kumimoji="0" lang="en-US" sz="2000" b="1" u="none" strike="noStrike" cap="none" normalizeH="0" baseline="0" dirty="0">
                <a:ln>
                  <a:noFill/>
                </a:ln>
                <a:solidFill>
                  <a:schemeClr val="tx1"/>
                </a:solidFill>
                <a:effectLst/>
                <a:latin typeface="Calibri" pitchFamily="34" charset="0"/>
                <a:ea typeface="Times New Roman" pitchFamily="18" charset="0"/>
                <a:cs typeface="Calibri" pitchFamily="34" charset="0"/>
              </a:rPr>
              <a:t>natura</a:t>
            </a:r>
            <a:r>
              <a:rPr kumimoji="0" lang="el-GR" sz="2000" b="1" u="none" strike="noStrike" cap="none" normalizeH="0" baseline="0" dirty="0">
                <a:ln>
                  <a:noFill/>
                </a:ln>
                <a:solidFill>
                  <a:schemeClr val="tx1"/>
                </a:solidFill>
                <a:effectLst/>
                <a:latin typeface="Calibri" pitchFamily="34" charset="0"/>
                <a:ea typeface="Times New Roman" pitchFamily="18" charset="0"/>
                <a:cs typeface="Calibri" pitchFamily="34" charset="0"/>
              </a:rPr>
              <a:t> 2000 όπως αποτυπώνεται στην εικόνα 3</a:t>
            </a:r>
            <a:r>
              <a:rPr kumimoji="0" lang="en-US" sz="2000" b="1"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l-GR" sz="2000" b="1" u="none" strike="noStrike" cap="none" normalizeH="0" baseline="0" dirty="0">
                <a:ln>
                  <a:noFill/>
                </a:ln>
                <a:solidFill>
                  <a:schemeClr val="tx1"/>
                </a:solidFill>
                <a:effectLst/>
                <a:latin typeface="Calibri" pitchFamily="34" charset="0"/>
                <a:ea typeface="Times New Roman" pitchFamily="18" charset="0"/>
                <a:cs typeface="Calibri" pitchFamily="34" charset="0"/>
              </a:rPr>
              <a:t>και περιλαμβάνει τις εξής περιοχές:</a:t>
            </a:r>
            <a:endParaRPr kumimoji="0" lang="en-US" sz="2000" b="1"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ts val="1800"/>
              </a:lnSpc>
              <a:spcBef>
                <a:spcPct val="0"/>
              </a:spcBef>
              <a:spcAft>
                <a:spcPct val="0"/>
              </a:spcAft>
              <a:buClrTx/>
              <a:buSzTx/>
              <a:buFontTx/>
              <a:buNone/>
              <a:tabLst/>
            </a:pPr>
            <a:endParaRPr kumimoji="0" lang="el-GR" sz="2000" b="1" u="none" strike="noStrike" cap="none" normalizeH="0" baseline="0" dirty="0">
              <a:ln>
                <a:noFill/>
              </a:ln>
              <a:solidFill>
                <a:srgbClr val="CC660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endParaRPr>
          </a:p>
          <a:p>
            <a:pPr marL="457200" marR="0" lvl="0" indent="-457200" algn="just" defTabSz="914400" rtl="0" eaLnBrk="0" fontAlgn="base" latinLnBrk="0" hangingPunct="0">
              <a:lnSpc>
                <a:spcPts val="1800"/>
              </a:lnSpc>
              <a:spcBef>
                <a:spcPct val="0"/>
              </a:spcBef>
              <a:spcAft>
                <a:spcPct val="0"/>
              </a:spcAft>
              <a:buClrTx/>
              <a:buSzTx/>
              <a:buFont typeface="+mj-lt"/>
              <a:buAutoNum type="arabicPeriod"/>
              <a:tabLst/>
            </a:pPr>
            <a:r>
              <a:rPr kumimoji="0" lang="el-GR" sz="2000" b="1" u="sng" strike="noStrike" cap="none" normalizeH="0" baseline="0" dirty="0">
                <a:ln>
                  <a:noFill/>
                </a:ln>
                <a:solidFill>
                  <a:srgbClr val="CC66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Φανάρι Ικαρίας. GR4120004 (NATURA 2000) Τόπος Κοινοτικής Σημασίας(ΤΚΣ)</a:t>
            </a:r>
            <a:r>
              <a:rPr kumimoji="0" lang="el-GR" sz="2000" b="1" u="none" strike="noStrike" cap="none" normalizeH="0" baseline="0" dirty="0">
                <a:ln>
                  <a:noFill/>
                </a:ln>
                <a:solidFill>
                  <a:schemeClr val="tx1"/>
                </a:solidFill>
                <a:effectLst/>
                <a:latin typeface="Calibri" pitchFamily="34" charset="0"/>
                <a:ea typeface="Calibri" pitchFamily="34" charset="0"/>
                <a:cs typeface="Calibri" pitchFamily="34" charset="0"/>
              </a:rPr>
              <a:t>: Το Φανάρι περιλαμβάνει θαλάσσιους </a:t>
            </a:r>
            <a:r>
              <a:rPr kumimoji="0" lang="el-GR" sz="2000" b="1" u="none" strike="noStrike" cap="none" normalizeH="0" baseline="0" dirty="0" err="1">
                <a:ln>
                  <a:noFill/>
                </a:ln>
                <a:solidFill>
                  <a:schemeClr val="tx1"/>
                </a:solidFill>
                <a:effectLst/>
                <a:latin typeface="Calibri" pitchFamily="34" charset="0"/>
                <a:ea typeface="Calibri" pitchFamily="34" charset="0"/>
                <a:cs typeface="Calibri" pitchFamily="34" charset="0"/>
              </a:rPr>
              <a:t>οικοτόπους</a:t>
            </a:r>
            <a:r>
              <a:rPr kumimoji="0" lang="el-GR" sz="2000" b="1" u="none" strike="noStrike" cap="none" normalizeH="0" baseline="0" dirty="0">
                <a:ln>
                  <a:noFill/>
                </a:ln>
                <a:solidFill>
                  <a:schemeClr val="tx1"/>
                </a:solidFill>
                <a:effectLst/>
                <a:latin typeface="Calibri" pitchFamily="34" charset="0"/>
                <a:ea typeface="Calibri" pitchFamily="34" charset="0"/>
                <a:cs typeface="Calibri" pitchFamily="34" charset="0"/>
              </a:rPr>
              <a:t> και είναι εκτός της ζώνης επιρροής του έργου. </a:t>
            </a:r>
            <a:endParaRPr kumimoji="0" lang="en-US" sz="2000" b="1"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457200" marR="0" lvl="0" indent="-457200" algn="just" defTabSz="914400" rtl="0" eaLnBrk="0" fontAlgn="base" latinLnBrk="0" hangingPunct="0">
              <a:lnSpc>
                <a:spcPts val="1800"/>
              </a:lnSpc>
              <a:spcBef>
                <a:spcPct val="0"/>
              </a:spcBef>
              <a:spcAft>
                <a:spcPct val="0"/>
              </a:spcAft>
              <a:buClrTx/>
              <a:buSzTx/>
              <a:buFont typeface="+mj-lt"/>
              <a:buAutoNum type="arabicPeriod"/>
              <a:tabLst/>
            </a:pPr>
            <a:endParaRPr kumimoji="0" lang="el-GR" sz="2000" b="1"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457200" marR="0" lvl="0" indent="-457200" algn="just" defTabSz="914400" rtl="0" eaLnBrk="0" fontAlgn="base" latinLnBrk="0" hangingPunct="0">
              <a:lnSpc>
                <a:spcPts val="1800"/>
              </a:lnSpc>
              <a:spcBef>
                <a:spcPct val="0"/>
              </a:spcBef>
              <a:spcAft>
                <a:spcPct val="0"/>
              </a:spcAft>
              <a:buClrTx/>
              <a:buSzTx/>
              <a:buFont typeface="+mj-lt"/>
              <a:buAutoNum type="arabicPeriod"/>
              <a:tabLst/>
            </a:pPr>
            <a:r>
              <a:rPr lang="el-GR" sz="2000" b="1" dirty="0">
                <a:solidFill>
                  <a:srgbClr val="CC660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Όρος Αθέρας και περιοχή Πλαγιάς Ικαρίας. GR4120004 (NATURA2000</a:t>
            </a:r>
            <a:r>
              <a:rPr lang="el-GR" sz="2000" b="1" u="sng" dirty="0">
                <a:solidFill>
                  <a:srgbClr val="CC66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a:t>
            </a:r>
            <a:r>
              <a:rPr kumimoji="0" lang="el-GR" sz="2000" b="1" u="none" strike="noStrike" cap="none" normalizeH="0" baseline="0" dirty="0">
                <a:ln>
                  <a:noFill/>
                </a:ln>
                <a:solidFill>
                  <a:schemeClr val="tx1"/>
                </a:solidFill>
                <a:effectLst/>
                <a:latin typeface="Calibri" pitchFamily="34" charset="0"/>
                <a:ea typeface="Calibri" pitchFamily="34" charset="0"/>
                <a:cs typeface="Calibri" pitchFamily="34" charset="0"/>
              </a:rPr>
              <a:t>: Τόπος Κοινοτικής Σημασίας(ΤΚΣ). Το όρος Αθέρας (ψηλότερη κορυφή 1.042 m) οριοθετείται στο κεντρικό τμήμα του νησιού και σχηματίζεται κυρίως από γνευσιοσχιστολίθους. Η συχνή παρουσία ομίχλης και σχηματισμών νεφών στις κορυφές προκαλούν αυξημένη σχετική υγρασία αέρα, ακόμη και το καλοκαίρι. Στα σημεία αυτά ο ανοικτός τύπος βλάστησης θεωρείται αποτέλεσμα της βόσκησης. Αποτελεί και βιότοπο CORINE με ΚΩΔΙΚΟ: Ag0040069. Βασικές απειλές για την περιοχή, αποτελούν η  υπερβόσκηση κατσικιών, οι εμπρησμοί και</a:t>
            </a:r>
            <a:r>
              <a:rPr kumimoji="0" lang="en-US" sz="2000" b="1" u="none" strike="noStrike" cap="none" normalizeH="0" baseline="0" dirty="0">
                <a:ln>
                  <a:noFill/>
                </a:ln>
                <a:solidFill>
                  <a:schemeClr val="tx1"/>
                </a:solidFill>
                <a:effectLst/>
                <a:latin typeface="Calibri" pitchFamily="34" charset="0"/>
                <a:ea typeface="Calibri" pitchFamily="34" charset="0"/>
                <a:cs typeface="Calibri" pitchFamily="34" charset="0"/>
              </a:rPr>
              <a:t> </a:t>
            </a:r>
            <a:r>
              <a:rPr kumimoji="0" lang="el-GR" sz="2000" b="1" u="none" strike="noStrike" cap="none" normalizeH="0" baseline="0" dirty="0">
                <a:ln>
                  <a:noFill/>
                </a:ln>
                <a:solidFill>
                  <a:schemeClr val="tx1"/>
                </a:solidFill>
                <a:effectLst/>
                <a:latin typeface="Calibri" pitchFamily="34" charset="0"/>
                <a:ea typeface="Calibri" pitchFamily="34" charset="0"/>
                <a:cs typeface="Calibri" pitchFamily="34" charset="0"/>
              </a:rPr>
              <a:t>η παράνομη δόμηση. Παρουσιάζει πλούσια βλάστηση από σπάνια είδη φυτών. Αποτελεί περιοχή πρωτευούσης σημασίας για προστασία. Επίσης, φιλοξενεί μια μεγάλη ποικιλία από</a:t>
            </a:r>
            <a:r>
              <a:rPr kumimoji="0" lang="en-US" sz="2000" b="1" u="none" strike="noStrike" cap="none" normalizeH="0" baseline="0" dirty="0">
                <a:ln>
                  <a:noFill/>
                </a:ln>
                <a:solidFill>
                  <a:schemeClr val="tx1"/>
                </a:solidFill>
                <a:effectLst/>
                <a:latin typeface="Calibri" pitchFamily="34" charset="0"/>
                <a:ea typeface="Calibri" pitchFamily="34" charset="0"/>
                <a:cs typeface="Calibri" pitchFamily="34" charset="0"/>
              </a:rPr>
              <a:t> </a:t>
            </a:r>
            <a:r>
              <a:rPr kumimoji="0" lang="el-GR" sz="2000" b="1" u="none" strike="noStrike" cap="none" normalizeH="0" baseline="0" dirty="0">
                <a:ln>
                  <a:noFill/>
                </a:ln>
                <a:solidFill>
                  <a:schemeClr val="tx1"/>
                </a:solidFill>
                <a:effectLst/>
                <a:latin typeface="Calibri" pitchFamily="34" charset="0"/>
                <a:ea typeface="Calibri" pitchFamily="34" charset="0"/>
                <a:cs typeface="Calibri" pitchFamily="34" charset="0"/>
              </a:rPr>
              <a:t>πουλιά, ερπετά και αμφίβια, όπως τη Μεσογειακή φώκια και τη΄΄Σαύρα της Ικαρίας΄΄.</a:t>
            </a:r>
            <a:endParaRPr kumimoji="0" lang="el-GR" sz="2000" b="1"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a:xfrm>
            <a:off x="3192081" y="6675120"/>
            <a:ext cx="5902035" cy="182880"/>
          </a:xfrm>
        </p:spPr>
        <p:txBody>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pic>
        <p:nvPicPr>
          <p:cNvPr id="5" name="4 - Εικόνα" descr="NATURA.jpg"/>
          <p:cNvPicPr/>
          <p:nvPr/>
        </p:nvPicPr>
        <p:blipFill>
          <a:blip r:embed="rId2" cstate="print"/>
          <a:stretch>
            <a:fillRect/>
          </a:stretch>
        </p:blipFill>
        <p:spPr>
          <a:xfrm>
            <a:off x="1564899" y="748146"/>
            <a:ext cx="5500919" cy="2909454"/>
          </a:xfrm>
          <a:prstGeom prst="rect">
            <a:avLst/>
          </a:prstGeom>
        </p:spPr>
      </p:pic>
      <p:sp>
        <p:nvSpPr>
          <p:cNvPr id="41985" name="Rectangle 1"/>
          <p:cNvSpPr>
            <a:spLocks noChangeArrowheads="1"/>
          </p:cNvSpPr>
          <p:nvPr/>
        </p:nvSpPr>
        <p:spPr bwMode="auto">
          <a:xfrm>
            <a:off x="332510" y="3557850"/>
            <a:ext cx="842910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a:ln>
                  <a:noFill/>
                </a:ln>
                <a:solidFill>
                  <a:srgbClr val="002060"/>
                </a:solidFill>
                <a:effectLst/>
                <a:latin typeface="Calibri" pitchFamily="34" charset="0"/>
                <a:ea typeface="Times New Roman" pitchFamily="18" charset="0"/>
                <a:cs typeface="Calibri" pitchFamily="34" charset="0"/>
              </a:rPr>
              <a:t>Ε</a:t>
            </a:r>
            <a:r>
              <a:rPr kumimoji="0" lang="el-GR" b="1" i="0" u="sng" strike="noStrike" cap="none" normalizeH="0" baseline="0" dirty="0" bmk="">
                <a:ln>
                  <a:noFill/>
                </a:ln>
                <a:solidFill>
                  <a:srgbClr val="002060"/>
                </a:solidFill>
                <a:effectLst/>
                <a:latin typeface="Calibri" pitchFamily="34" charset="0"/>
                <a:ea typeface="Times New Roman" pitchFamily="18" charset="0"/>
                <a:cs typeface="Calibri" pitchFamily="34" charset="0"/>
              </a:rPr>
              <a:t>ικόνα </a:t>
            </a:r>
            <a:r>
              <a:rPr kumimoji="0" lang="el-GR" b="1" i="0" u="sng" strike="noStrike" cap="none" normalizeH="0" baseline="0" dirty="0" bmk="_Toc56289423">
                <a:ln>
                  <a:noFill/>
                </a:ln>
                <a:solidFill>
                  <a:srgbClr val="002060"/>
                </a:solidFill>
                <a:effectLst/>
                <a:latin typeface="Calibri" pitchFamily="34" charset="0"/>
                <a:ea typeface="Times New Roman" pitchFamily="18" charset="0"/>
                <a:cs typeface="Calibri" pitchFamily="34" charset="0"/>
              </a:rPr>
              <a:t>3</a:t>
            </a:r>
            <a:r>
              <a:rPr kumimoji="0" lang="el-GR" b="1" i="0" u="none" strike="noStrike" cap="none" normalizeH="0" baseline="0" dirty="0" bmk="_Toc56289423">
                <a:ln>
                  <a:noFill/>
                </a:ln>
                <a:solidFill>
                  <a:srgbClr val="002060"/>
                </a:solidFill>
                <a:effectLst/>
                <a:latin typeface="Calibri" pitchFamily="34" charset="0"/>
                <a:ea typeface="Times New Roman" pitchFamily="18" charset="0"/>
                <a:cs typeface="Calibri" pitchFamily="34" charset="0"/>
              </a:rPr>
              <a:t>.Τα όρια της περιοχής ΝΑΤΟΥΡΑ GR4120004 στην Ικαρία και στους Φούρνους.</a:t>
            </a:r>
            <a:endParaRPr kumimoji="0" lang="el-GR" b="0" i="0" u="none" strike="noStrike" cap="none" normalizeH="0" baseline="0" dirty="0">
              <a:ln>
                <a:noFill/>
              </a:ln>
              <a:solidFill>
                <a:srgbClr val="002060"/>
              </a:solidFill>
              <a:effectLst/>
              <a:latin typeface="Arial" pitchFamily="34" charset="0"/>
              <a:cs typeface="Arial" pitchFamily="34" charset="0"/>
            </a:endParaRPr>
          </a:p>
        </p:txBody>
      </p:sp>
      <p:sp>
        <p:nvSpPr>
          <p:cNvPr id="41986" name="Rectangle 2"/>
          <p:cNvSpPr>
            <a:spLocks noChangeArrowheads="1"/>
          </p:cNvSpPr>
          <p:nvPr/>
        </p:nvSpPr>
        <p:spPr bwMode="auto">
          <a:xfrm>
            <a:off x="399011" y="4073239"/>
            <a:ext cx="827947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Από την παραπάνω περιβαλλοντική αναφορά προκύπτουν τα εξής:</a:t>
            </a:r>
            <a:endParaRPr kumimoji="0" lang="el-GR" sz="2000" b="1" i="1"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1</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 Η Ζώνη Natura στην εξεταζόμενη θέση καλύπτει το όρος Αθέρας σε υψόμετρα πάνω από 400μ προς βορρά (περιοχή Καραβοστάμου – Άρη ποταμού) και προς νότο (περιοχή Ξυλοσύρτη).</a:t>
            </a:r>
            <a:endParaRPr kumimoji="0" lang="el-GR" sz="20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2. Με βάση τα προβλεπόμενα για τη θέση διέλευσης της σήραγγας από την προτεινόμενη λύση προκύπτει ότι αυτή βρίσκεται εκτός των ορίων της περιοχής </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Natura</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 καθόσον τοποθετείται σε υψόμετρα κάτω από 400μ για την αποφυγή φαινομένων παγετού και ομίχλης.</a:t>
            </a:r>
            <a:endParaRPr kumimoji="0" lang="el-GR" sz="20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57396" y="6675120"/>
            <a:ext cx="5902035" cy="182880"/>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0961" name="Rectangle 1"/>
          <p:cNvSpPr>
            <a:spLocks noChangeArrowheads="1"/>
          </p:cNvSpPr>
          <p:nvPr/>
        </p:nvSpPr>
        <p:spPr bwMode="auto">
          <a:xfrm>
            <a:off x="415636" y="931030"/>
            <a:ext cx="8345979"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Ενδεικτική είναι η εικόνα 4, που δείχνει την περιοχή </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Natura</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 τον άξονα διέλευσης της σήραγγας και το μήκος διέλευσης κάτω από τη ζώνη </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Natura</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 Συνεπώς οι έξοδοι της Σήραγγας είναι εκτός της ζώνης </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Natura</a:t>
            </a:r>
            <a:endPar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Επιπλέον τονίζεται ότι </a:t>
            </a:r>
            <a:r>
              <a:rPr kumimoji="0" lang="el-GR" sz="2000" b="1" i="1"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οι οδοί πρόσβασης στη σήραγγα ευρίσκονται επίσης εκτός της προστατευόμενης περιοχής</a:t>
            </a:r>
            <a:r>
              <a:rPr kumimoji="0" lang="el-GR"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a:t>
            </a:r>
            <a:r>
              <a:rPr kumimoji="0" lang="el-GR" sz="2000" b="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Calibri" pitchFamily="34" charset="0"/>
              </a:rPr>
              <a:t> </a:t>
            </a:r>
          </a:p>
        </p:txBody>
      </p:sp>
      <p:pic>
        <p:nvPicPr>
          <p:cNvPr id="7" name="6 - Εικόνα"/>
          <p:cNvPicPr/>
          <p:nvPr/>
        </p:nvPicPr>
        <p:blipFill>
          <a:blip r:embed="rId2" cstate="print">
            <a:extLst>
              <a:ext uri="{28A0092B-C50C-407E-A947-70E740481C1C}">
                <a14:useLocalDpi xmlns:a14="http://schemas.microsoft.com/office/drawing/2010/main" val="0"/>
              </a:ext>
            </a:extLst>
          </a:blip>
          <a:stretch>
            <a:fillRect/>
          </a:stretch>
        </p:blipFill>
        <p:spPr>
          <a:xfrm>
            <a:off x="1145770" y="2681359"/>
            <a:ext cx="6285807" cy="3337056"/>
          </a:xfrm>
          <a:prstGeom prst="rect">
            <a:avLst/>
          </a:prstGeom>
        </p:spPr>
      </p:pic>
      <p:sp>
        <p:nvSpPr>
          <p:cNvPr id="40962" name="Rectangle 2"/>
          <p:cNvSpPr>
            <a:spLocks noChangeArrowheads="1"/>
          </p:cNvSpPr>
          <p:nvPr/>
        </p:nvSpPr>
        <p:spPr bwMode="auto">
          <a:xfrm>
            <a:off x="0" y="6018414"/>
            <a:ext cx="88779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bmk="_Hlk54708017">
                <a:ln>
                  <a:noFill/>
                </a:ln>
                <a:solidFill>
                  <a:srgbClr val="002060"/>
                </a:solidFill>
                <a:effectLst/>
                <a:latin typeface="Calibri" pitchFamily="34" charset="0"/>
                <a:ea typeface="Times New Roman" pitchFamily="18" charset="0"/>
                <a:cs typeface="Calibri" pitchFamily="34" charset="0"/>
              </a:rPr>
              <a:t>Εικόνα 4</a:t>
            </a:r>
            <a:r>
              <a:rPr kumimoji="0" lang="el-GR" b="1" i="0" u="none" strike="noStrike" cap="none" normalizeH="0" baseline="0" dirty="0" bmk="_Hlk54708017">
                <a:ln>
                  <a:noFill/>
                </a:ln>
                <a:solidFill>
                  <a:srgbClr val="002060"/>
                </a:solidFill>
                <a:effectLst/>
                <a:latin typeface="Calibri" pitchFamily="34" charset="0"/>
                <a:ea typeface="Times New Roman" pitchFamily="18" charset="0"/>
                <a:cs typeface="Calibri" pitchFamily="34" charset="0"/>
              </a:rPr>
              <a:t>.  Η θέση του άξονα διέλευσης της σήραγγας σε σχέση με την περιοχή ΝΑΤΟΥΡΑ.</a:t>
            </a:r>
            <a:endParaRPr kumimoji="0" lang="el-GR"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6" name="5 - Ορθογώνιο"/>
          <p:cNvSpPr/>
          <p:nvPr/>
        </p:nvSpPr>
        <p:spPr>
          <a:xfrm>
            <a:off x="463547" y="856725"/>
            <a:ext cx="4255780" cy="323165"/>
          </a:xfrm>
          <a:prstGeom prst="rect">
            <a:avLst/>
          </a:prstGeom>
        </p:spPr>
        <p:txBody>
          <a:bodyPr wrap="none">
            <a:spAutoFit/>
          </a:bodyPr>
          <a:lstStyle/>
          <a:p>
            <a:pPr marR="0" lvl="0" indent="0" fontAlgn="base">
              <a:lnSpc>
                <a:spcPts val="1800"/>
              </a:lnSpc>
              <a:spcBef>
                <a:spcPts val="600"/>
              </a:spcBef>
              <a:spcAft>
                <a:spcPts val="300"/>
              </a:spcAft>
              <a:buClrTx/>
              <a:buSzTx/>
              <a:buFontTx/>
              <a:buNone/>
              <a:tabLst/>
            </a:pPr>
            <a:r>
              <a:rPr lang="el-GR" sz="2600" b="1" dirty="0">
                <a:solidFill>
                  <a:schemeClr val="tx2"/>
                </a:solidFill>
                <a:latin typeface="Calibri" panose="020F0502020204030204" pitchFamily="34" charset="0"/>
                <a:cs typeface="Calibri" panose="020F0502020204030204" pitchFamily="34" charset="0"/>
              </a:rPr>
              <a:t>6.2. Αρχαιολογικές Συνθήκες </a:t>
            </a:r>
          </a:p>
        </p:txBody>
      </p:sp>
      <p:sp>
        <p:nvSpPr>
          <p:cNvPr id="7" name="6 - Ορθογώνιο"/>
          <p:cNvSpPr/>
          <p:nvPr/>
        </p:nvSpPr>
        <p:spPr>
          <a:xfrm>
            <a:off x="513417" y="2336419"/>
            <a:ext cx="7209538" cy="353430"/>
          </a:xfrm>
          <a:prstGeom prst="rect">
            <a:avLst/>
          </a:prstGeom>
        </p:spPr>
        <p:txBody>
          <a:bodyPr wrap="none">
            <a:spAutoFit/>
          </a:bodyPr>
          <a:lstStyle/>
          <a:p>
            <a:pPr marR="0" lvl="0" indent="0" fontAlgn="base">
              <a:lnSpc>
                <a:spcPts val="1800"/>
              </a:lnSpc>
              <a:spcBef>
                <a:spcPts val="600"/>
              </a:spcBef>
              <a:spcAft>
                <a:spcPts val="300"/>
              </a:spcAft>
              <a:buClrTx/>
              <a:buSzTx/>
              <a:buFontTx/>
              <a:buNone/>
              <a:tabLst/>
            </a:pPr>
            <a:r>
              <a:rPr lang="el-GR" sz="2600" b="1" dirty="0">
                <a:solidFill>
                  <a:schemeClr val="tx2"/>
                </a:solidFill>
                <a:latin typeface="Calibri" panose="020F0502020204030204" pitchFamily="34" charset="0"/>
                <a:cs typeface="Calibri" panose="020F0502020204030204" pitchFamily="34" charset="0"/>
              </a:rPr>
              <a:t>6.3. Συνθήκες Μελέτης και Κατασκευής του έργου </a:t>
            </a:r>
          </a:p>
        </p:txBody>
      </p:sp>
      <p:sp>
        <p:nvSpPr>
          <p:cNvPr id="39937" name="Rectangle 1"/>
          <p:cNvSpPr>
            <a:spLocks noChangeArrowheads="1"/>
          </p:cNvSpPr>
          <p:nvPr/>
        </p:nvSpPr>
        <p:spPr bwMode="auto">
          <a:xfrm>
            <a:off x="399008" y="1113904"/>
            <a:ext cx="844573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Από την εξέταση της υφιστάμενης ενημέρωσης για τους κηρυγμένους αρχαιολογικούς χώρους στη νήσο προκύπτει ότι </a:t>
            </a:r>
            <a:r>
              <a:rPr kumimoji="0" lang="el-GR" sz="2000" b="1" i="1"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στην ευρύτερη περιοχή διέλευσης της σήραγγας δεν υφίσταται κηρυγμένος αρχαιολογικός χώρος</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a:t>
            </a:r>
            <a:endParaRPr kumimoji="0" lang="el-GR" sz="2000" b="1" i="0" u="none" strike="noStrike" cap="none" normalizeH="0" baseline="0" dirty="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448887" y="2693327"/>
            <a:ext cx="8345978" cy="3872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ts val="1800"/>
              </a:lnSpc>
              <a:spcBef>
                <a:spcPts val="600"/>
              </a:spcBef>
              <a:spcAft>
                <a:spcPts val="800"/>
              </a:spcAft>
              <a:buClrTx/>
              <a:buSzTx/>
              <a:buFontTx/>
              <a:buNone/>
              <a:tabLst>
                <a:tab pos="517525" algn="l"/>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Για το υπ’ έργο στα πλαίσια των μελετών για την κατασκευή παρατηρούμε τα εξής:</a:t>
            </a:r>
            <a:endParaRPr kumimoji="0" lang="el-GR" sz="2000" b="1" i="0" u="none" strike="noStrike" cap="none" normalizeH="0" baseline="0" dirty="0">
              <a:ln>
                <a:noFill/>
              </a:ln>
              <a:solidFill>
                <a:schemeClr val="tx1"/>
              </a:solidFill>
              <a:effectLst/>
              <a:latin typeface="Calibri" pitchFamily="34" charset="0"/>
              <a:cs typeface="Calibri" pitchFamily="34" charset="0"/>
            </a:endParaRPr>
          </a:p>
          <a:p>
            <a:pPr marL="0" marR="0" lvl="0" algn="just" defTabSz="914400" rtl="0" eaLnBrk="0" fontAlgn="base" latinLnBrk="0" hangingPunct="0">
              <a:lnSpc>
                <a:spcPts val="1800"/>
              </a:lnSpc>
              <a:spcBef>
                <a:spcPts val="600"/>
              </a:spcBef>
              <a:spcAft>
                <a:spcPts val="800"/>
              </a:spcAft>
              <a:buClrTx/>
              <a:buSzTx/>
              <a:buFont typeface="Wingdings" pitchFamily="2" charset="2"/>
              <a:buChar char="Ø"/>
              <a:tabLst>
                <a:tab pos="517525" algn="l"/>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Η περιοχή της προτεινόμενης σήραγγας δεν είναι προσβάσιμη στα δύο άκρα και θα απαιτηθεί κατασκευή προσωρινών οδών προσπέλασης προκειμένου να φθάσει ο  εξοπλισμός στα μέτωπα. </a:t>
            </a:r>
            <a:endParaRPr kumimoji="0" lang="el-GR" sz="2000" b="1" i="0" u="none" strike="noStrike" cap="none" normalizeH="0" baseline="0" dirty="0">
              <a:ln>
                <a:noFill/>
              </a:ln>
              <a:solidFill>
                <a:schemeClr val="tx1"/>
              </a:solidFill>
              <a:effectLst/>
              <a:latin typeface="Calibri" pitchFamily="34" charset="0"/>
              <a:cs typeface="Calibri" pitchFamily="34" charset="0"/>
            </a:endParaRPr>
          </a:p>
          <a:p>
            <a:pPr marL="0" marR="0" lvl="0" algn="just" defTabSz="914400" rtl="0" eaLnBrk="0" fontAlgn="base" latinLnBrk="0" hangingPunct="0">
              <a:lnSpc>
                <a:spcPts val="1800"/>
              </a:lnSpc>
              <a:spcBef>
                <a:spcPts val="600"/>
              </a:spcBef>
              <a:spcAft>
                <a:spcPts val="800"/>
              </a:spcAft>
              <a:buClrTx/>
              <a:buSzTx/>
              <a:buFont typeface="Wingdings" pitchFamily="2" charset="2"/>
              <a:buChar char="Ø"/>
              <a:tabLst>
                <a:tab pos="517525" algn="l"/>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Επιπλέον, δεν υπάρχουν προσβάσεις για το κεντρικό τμήμα της σήραγγας και ενδεχόμενη εκτέλεση γεωτρήσεων στο κεντρικό τμήμα θα οδηγούσε σε εξαιρετικά υψηλού κόστους ερευνητικές εργασίες.</a:t>
            </a:r>
            <a:endParaRPr kumimoji="0" lang="el-GR" sz="2000" b="1" i="0" u="none" strike="noStrike" cap="none" normalizeH="0" baseline="0" dirty="0">
              <a:ln>
                <a:noFill/>
              </a:ln>
              <a:solidFill>
                <a:schemeClr val="tx1"/>
              </a:solidFill>
              <a:effectLst/>
              <a:latin typeface="Calibri" pitchFamily="34" charset="0"/>
              <a:cs typeface="Calibri" pitchFamily="34" charset="0"/>
            </a:endParaRPr>
          </a:p>
          <a:p>
            <a:pPr marL="0" marR="0" lvl="0" algn="just" defTabSz="914400" rtl="0" eaLnBrk="0" fontAlgn="base" latinLnBrk="0" hangingPunct="0">
              <a:lnSpc>
                <a:spcPts val="1800"/>
              </a:lnSpc>
              <a:spcBef>
                <a:spcPts val="600"/>
              </a:spcBef>
              <a:spcAft>
                <a:spcPts val="800"/>
              </a:spcAft>
              <a:buClrTx/>
              <a:buSzTx/>
              <a:buFontTx/>
              <a:buNone/>
              <a:tabLst>
                <a:tab pos="517525" algn="l"/>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Κατά συνέπεια, θα επιλεχθεί σχεδιασμός της σήραγγας που σύμφωνα με τον Ευρωκώδικα 7 μπορεί να γίνει υιοθετώντας τη μέθοδο δια της Παρατήρησης (Observational Method). Προκειμένου να γίνει αυτό η έκταση των ερευνών και η διαθέσιμη πληροφορία πρέπει να επιτρέπουν ώστε να εκπληρώνονται πριν την εκκίνηση της κατασκευής τα δεδομένα του έργου σύμφωνα με τον Ευρωκώδικα 7- §2.7.</a:t>
            </a:r>
            <a:endParaRPr kumimoji="0" lang="el-GR" sz="2000" b="1" i="0" u="none" strike="noStrike" cap="none" normalizeH="0" baseline="0" dirty="0">
              <a:ln>
                <a:noFill/>
              </a:ln>
              <a:solidFill>
                <a:schemeClr val="tx1"/>
              </a:solidFill>
              <a:effectLst/>
              <a:latin typeface="Calibri" pitchFamily="34" charset="0"/>
              <a:cs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38913" name="Rectangle 1"/>
          <p:cNvSpPr>
            <a:spLocks noChangeArrowheads="1"/>
          </p:cNvSpPr>
          <p:nvPr/>
        </p:nvSpPr>
        <p:spPr bwMode="auto">
          <a:xfrm>
            <a:off x="315883" y="847903"/>
            <a:ext cx="8412481" cy="2795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ts val="1800"/>
              </a:lnSpc>
              <a:spcBef>
                <a:spcPts val="600"/>
              </a:spcBef>
              <a:spcAft>
                <a:spcPts val="60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Η προτεινόμενη σήραγγα αναμένεται να ορυχθεί μέσα στους γνευσιοσχιστολίθους και ενδέχεται να συναντήσει τον Γρανοδιορίτη του Ξυλοσύρτη για κάποιο περιορισμένο μήκος. Οι σχηματισμοί αυτοί έχουν υψηλό βαθμό ομοιομορφίας που επιτρέπει την εξαγωγή συμπερασμάτων από τις εμφανίσεις τους στην περιοχή, ώστε να εξασφαλιστεί η ορθή εκτίμηση των γεωτεχνικών παραμέτρων που αποτελεί το πρώτο μέρος του σκοπού της γεωτεχνικής έρευνας.</a:t>
            </a:r>
            <a:endParaRPr kumimoji="0" lang="el-GR" sz="2000" b="1" i="0" u="none" strike="noStrike" cap="none" normalizeH="0" baseline="0" dirty="0">
              <a:ln>
                <a:noFill/>
              </a:ln>
              <a:solidFill>
                <a:schemeClr val="tx1"/>
              </a:solidFill>
              <a:effectLst/>
              <a:latin typeface="Calibri" pitchFamily="34" charset="0"/>
              <a:cs typeface="Calibri" pitchFamily="34" charset="0"/>
            </a:endParaRPr>
          </a:p>
          <a:p>
            <a:pPr marL="0" marR="0" lvl="0" algn="just" defTabSz="914400" rtl="0" eaLnBrk="0" fontAlgn="base" latinLnBrk="0" hangingPunct="0">
              <a:lnSpc>
                <a:spcPts val="1800"/>
              </a:lnSpc>
              <a:spcBef>
                <a:spcPts val="600"/>
              </a:spcBef>
              <a:spcAft>
                <a:spcPts val="60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Ανάλογη μέθοδος έχει εφαρμοσθεί σε διάφορες Σήραγγες στην Ελλάδα με την πλέον χαρακτηριστική την οδική Σήραγγα παράκαμψης Πατρών που η μελέτη έγινε από τη Νορβηγική εταιρεία </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NGI</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 σε συνεργασία με την εταιρεία ΑΞΩΝ Μελετητική και κατασκευαστή της εταιρεία ΣΑΡΑΝΤΟΠΟΥΛΟΣ ΑΤΕ.</a:t>
            </a:r>
            <a:endParaRPr kumimoji="0" lang="el-GR" sz="2000" b="1" i="0" u="none" strike="noStrike" cap="none" normalizeH="0" baseline="0" dirty="0">
              <a:ln>
                <a:noFill/>
              </a:ln>
              <a:solidFill>
                <a:schemeClr val="tx1"/>
              </a:solidFill>
              <a:effectLst/>
              <a:latin typeface="Calibri" pitchFamily="34" charset="0"/>
              <a:cs typeface="Calibri" pitchFamily="34" charset="0"/>
            </a:endParaRPr>
          </a:p>
        </p:txBody>
      </p:sp>
      <p:sp>
        <p:nvSpPr>
          <p:cNvPr id="38914" name="Rectangle 2"/>
          <p:cNvSpPr>
            <a:spLocks noChangeArrowheads="1"/>
          </p:cNvSpPr>
          <p:nvPr/>
        </p:nvSpPr>
        <p:spPr bwMode="auto">
          <a:xfrm>
            <a:off x="315885" y="3928045"/>
            <a:ext cx="6500553"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ts val="1800"/>
              </a:lnSpc>
              <a:spcBef>
                <a:spcPts val="600"/>
              </a:spcBef>
              <a:spcAft>
                <a:spcPts val="300"/>
              </a:spcAft>
            </a:pPr>
            <a:r>
              <a:rPr lang="el-GR" sz="2600" b="1" dirty="0">
                <a:solidFill>
                  <a:schemeClr val="tx2"/>
                </a:solidFill>
                <a:latin typeface="Calibri" panose="020F0502020204030204" pitchFamily="34" charset="0"/>
                <a:cs typeface="Calibri" panose="020F0502020204030204" pitchFamily="34" charset="0"/>
              </a:rPr>
              <a:t>6.4  Έργο Υποδομής για Πράσινη Ανάπτυξη</a:t>
            </a:r>
          </a:p>
        </p:txBody>
      </p:sp>
      <p:sp>
        <p:nvSpPr>
          <p:cNvPr id="38915" name="Rectangle 3"/>
          <p:cNvSpPr>
            <a:spLocks noChangeArrowheads="1"/>
          </p:cNvSpPr>
          <p:nvPr/>
        </p:nvSpPr>
        <p:spPr bwMode="auto">
          <a:xfrm>
            <a:off x="315883" y="4256116"/>
            <a:ext cx="8329354" cy="2128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1800"/>
              </a:lnSpc>
              <a:spcBef>
                <a:spcPts val="600"/>
              </a:spcBef>
              <a:spcAft>
                <a:spcPts val="80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Η εθνική δράση </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GR</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a:t>
            </a:r>
            <a:r>
              <a:rPr kumimoji="0" lang="en-US" sz="2000" b="1" i="0" u="none" strike="noStrike" cap="none" normalizeH="0" baseline="0" dirty="0" err="1">
                <a:ln>
                  <a:noFill/>
                </a:ln>
                <a:solidFill>
                  <a:schemeClr val="tx1"/>
                </a:solidFill>
                <a:effectLst/>
                <a:latin typeface="Calibri" pitchFamily="34" charset="0"/>
                <a:ea typeface="Calibri" pitchFamily="34" charset="0"/>
                <a:cs typeface="Calibri" pitchFamily="34" charset="0"/>
              </a:rPr>
              <a:t>ecoIslands</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 επιδιώκει την ανάπτυξη των νήσων της Ελλάδας με πρότυπα πράσινης οικονομίας, ενεργειακή αυτάρκεια και βιώσιμη οικονομία.</a:t>
            </a:r>
            <a:endParaRPr kumimoji="0" lang="el-GR" sz="2000" b="1"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ts val="1800"/>
              </a:lnSpc>
              <a:spcBef>
                <a:spcPts val="600"/>
              </a:spcBef>
              <a:spcAft>
                <a:spcPts val="80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Στις νησιώτικες περιοχές λόγω της περιορισμένης κλίμακας είναι δυνατόν να επιτευχθεί άριστος συντονισμός των κατοικιών με στόχο την καλλιέργεια συλλογικής περιβαλλοντικής συμπεριφοράς, που επιτρέπει την γενική συμμετοχή των κατοίκων στην αξιοποίηση των δυνατοτήτων του καταναλωτή.</a:t>
            </a:r>
            <a:endParaRPr kumimoji="0" lang="el-GR" sz="2000" b="1" i="0" u="none" strike="noStrike" cap="none" normalizeH="0" baseline="0" dirty="0">
              <a:ln>
                <a:noFill/>
              </a:ln>
              <a:solidFill>
                <a:schemeClr val="tx1"/>
              </a:solidFill>
              <a:effectLst/>
              <a:latin typeface="Calibri" pitchFamily="34" charset="0"/>
              <a:cs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24" y="1037702"/>
            <a:ext cx="8229600" cy="5047211"/>
          </a:xfrm>
        </p:spPr>
        <p:txBody>
          <a:bodyPr>
            <a:normAutofit fontScale="40000" lnSpcReduction="20000"/>
          </a:bodyPr>
          <a:lstStyle/>
          <a:p>
            <a:pPr marL="0" indent="0" algn="just" eaLnBrk="0" fontAlgn="base" hangingPunct="0">
              <a:lnSpc>
                <a:spcPts val="2000"/>
              </a:lnSpc>
              <a:spcBef>
                <a:spcPts val="600"/>
              </a:spcBef>
              <a:spcAft>
                <a:spcPts val="800"/>
              </a:spcAft>
              <a:buClrTx/>
              <a:buSzTx/>
              <a:buNone/>
            </a:pPr>
            <a:r>
              <a:rPr lang="el-GR" sz="5000" b="1" dirty="0">
                <a:latin typeface="Calibri" pitchFamily="34" charset="0"/>
                <a:ea typeface="Calibri" pitchFamily="34" charset="0"/>
                <a:cs typeface="Calibri" pitchFamily="34" charset="0"/>
              </a:rPr>
              <a:t>Στην προοπτική αυτή συμμετέχει ενεργά το Ταμειακό Πρόγραμμα Ανάπτυξης (ΤΠΑ) 2021 – 2025 του ΥΝΝΠ όπου περιλαμβάνονται έργα και δράσεις στα νησιά και στις θάλασσες, όπως θαλάσσιες συγκοινωνίες και μεταφορές, περιβάλλον, υδροδότηση, λιμενικές υποδομές κλπ.</a:t>
            </a:r>
          </a:p>
          <a:p>
            <a:pPr marL="0" indent="0" algn="just">
              <a:lnSpc>
                <a:spcPts val="2000"/>
              </a:lnSpc>
              <a:spcBef>
                <a:spcPts val="600"/>
              </a:spcBef>
              <a:spcAft>
                <a:spcPts val="800"/>
              </a:spcAft>
              <a:buNone/>
            </a:pPr>
            <a:r>
              <a:rPr lang="el-GR" sz="5000" b="1" dirty="0">
                <a:latin typeface="Calibri" pitchFamily="34" charset="0"/>
                <a:cs typeface="Calibri" pitchFamily="34" charset="0"/>
              </a:rPr>
              <a:t>Το μεγαλύτερο μερίδιο πάνω από 50% του συνολικού προϋπολογισμού έχει ενταχθεί στο στόχο της Ανάπτυξης Υποδομών και ειδικότερα, στις Λιμενικές Υποδομές και στην Αντιμετώπιση ανισοτήτων στις απομεμακρυσμένες και νησιωτικές περιοχές (μεταφορικό ισοδύναμο) </a:t>
            </a:r>
          </a:p>
          <a:p>
            <a:pPr marL="0" indent="0" algn="just">
              <a:lnSpc>
                <a:spcPts val="2000"/>
              </a:lnSpc>
              <a:spcBef>
                <a:spcPts val="600"/>
              </a:spcBef>
              <a:spcAft>
                <a:spcPts val="800"/>
              </a:spcAft>
              <a:buNone/>
            </a:pPr>
            <a:r>
              <a:rPr lang="el-GR" sz="5000" b="1" dirty="0">
                <a:latin typeface="Calibri" pitchFamily="34" charset="0"/>
                <a:cs typeface="Calibri" pitchFamily="34" charset="0"/>
              </a:rPr>
              <a:t>Η αναβάθμιση των θαλάσσιων λιμένων και υποδομών είναι βασική προτεραιότητα του προγράμματος.  Σ’ αυτό εντάσσεται η αναβάθμιση της τηλεπικοινωνίας και των οδικών μεταφορών με σκοπό την ανάπτυξη της τακτικής συνδεσιμότητας των νησιωτικών περιοχών της χώρας για την διασφάλιση της εδαφικής νησιωτικής συνοχής.</a:t>
            </a:r>
          </a:p>
          <a:p>
            <a:pPr marL="0" indent="0" algn="just">
              <a:lnSpc>
                <a:spcPts val="2000"/>
              </a:lnSpc>
              <a:spcBef>
                <a:spcPts val="600"/>
              </a:spcBef>
              <a:spcAft>
                <a:spcPts val="800"/>
              </a:spcAft>
              <a:buNone/>
            </a:pPr>
            <a:r>
              <a:rPr lang="el-GR" sz="5000" b="1" dirty="0">
                <a:latin typeface="Calibri" pitchFamily="34" charset="0"/>
                <a:cs typeface="Calibri" pitchFamily="34" charset="0"/>
              </a:rPr>
              <a:t>Στο στόχο αυτό συμβάλει αναμφισβήτητα η κατασκευή της οδικής Σήραγγας Ικαρίας που είναι όπως τονίσαμε ένα τεράστιο έργο Υποδομής που συμβάλει ταυτόχρονα στην Πράσινη Ανάπτυξη του Νησιωτικού χώρου του Αιγαίου.</a:t>
            </a:r>
            <a:r>
              <a:rPr lang="el-GR" sz="5000" dirty="0">
                <a:latin typeface="Calibri" pitchFamily="34" charset="0"/>
                <a:cs typeface="Calibri" pitchFamily="34" charset="0"/>
              </a:rPr>
              <a:t> </a:t>
            </a:r>
          </a:p>
          <a:p>
            <a:pPr marL="0" lvl="0" indent="0" algn="just" eaLnBrk="0" fontAlgn="base" hangingPunct="0">
              <a:lnSpc>
                <a:spcPts val="1800"/>
              </a:lnSpc>
              <a:spcBef>
                <a:spcPts val="600"/>
              </a:spcBef>
              <a:spcAft>
                <a:spcPts val="800"/>
              </a:spcAft>
              <a:buClrTx/>
              <a:buSzTx/>
              <a:buNone/>
            </a:pPr>
            <a:endParaRPr lang="el-GR" sz="1800" b="1" dirty="0">
              <a:latin typeface="Calibri" pitchFamily="34" charset="0"/>
              <a:cs typeface="Calibri" pitchFamily="34" charset="0"/>
            </a:endParaRPr>
          </a:p>
        </p:txBody>
      </p:sp>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8280"/>
            <a:ext cx="8229600" cy="650057"/>
          </a:xfrm>
        </p:spPr>
        <p:txBody>
          <a:bodyPr>
            <a:normAutofit/>
          </a:bodyPr>
          <a:lstStyle/>
          <a:p>
            <a:pPr lvl="0"/>
            <a:r>
              <a:rPr lang="el-GR" sz="3800" b="1" dirty="0">
                <a:latin typeface="Calibri" panose="020F0502020204030204" pitchFamily="34" charset="0"/>
                <a:cs typeface="Calibri" panose="020F0502020204030204" pitchFamily="34" charset="0"/>
              </a:rPr>
              <a:t>7.</a:t>
            </a:r>
            <a:r>
              <a:rPr lang="el-GR" b="1" dirty="0"/>
              <a:t> </a:t>
            </a:r>
            <a:r>
              <a:rPr lang="el-GR" sz="3800" b="1" dirty="0">
                <a:latin typeface="Calibri" panose="020F0502020204030204" pitchFamily="34" charset="0"/>
                <a:cs typeface="Calibri" panose="020F0502020204030204" pitchFamily="34" charset="0"/>
              </a:rPr>
              <a:t>Επιλογή θέσης έργου</a:t>
            </a:r>
          </a:p>
        </p:txBody>
      </p:sp>
      <p:sp>
        <p:nvSpPr>
          <p:cNvPr id="6"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36865" name="Rectangle 1"/>
          <p:cNvSpPr>
            <a:spLocks noChangeArrowheads="1"/>
          </p:cNvSpPr>
          <p:nvPr/>
        </p:nvSpPr>
        <p:spPr bwMode="auto">
          <a:xfrm>
            <a:off x="332513" y="1413186"/>
            <a:ext cx="8345978" cy="29136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ts val="2200"/>
              </a:lnSpc>
              <a:spcBef>
                <a:spcPts val="600"/>
              </a:spcBef>
              <a:spcAft>
                <a:spcPts val="80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Η αρχική σκέψη ήταν η κατασκευή της σήραγγας στη θέση από το Τσουνάτο Αρέθουσας έως τον Άγιο Παντελεήμονα Χρυσοστόμου σε υψόμετρο 500μ, όπου αυτή θα είχε μήκος 1000μ. Όμως, λόγω του μεγάλου υψομέτρου, που δεν θα απάλλασσε τους οδηγούς από ομίχλη και παγετό, επιλέχθηκε ως θέση η ευθεία από τον Άρη Ποταμό Καραβοστάμου έως την Κάμπα Ξυλοσύρτη Χρυσόστομου, όπως φαίνεται στον χάρτη του Σχήματος 1, όπου αναφέρονται οι δυο εκδοχές και περιλαμβάνουν τη σήραγγα αλλά και τις οδούς προσπέλασης των στομίων αυτής (Πίνακες 1 &amp; 2). Η διάταξη των έργων της πρώτης εκδοχής φαίνεται  στο Σχήμα 2, ενώ της δεύτερης στο Σχήμα 3. </a:t>
            </a:r>
            <a:endParaRPr kumimoji="0" lang="el-GR" sz="2000" b="1" i="0" u="none" strike="noStrike" cap="none" normalizeH="0" baseline="0" dirty="0">
              <a:ln>
                <a:noFill/>
              </a:ln>
              <a:solidFill>
                <a:schemeClr val="tx1"/>
              </a:solidFill>
              <a:effectLst/>
              <a:latin typeface="Arial" pitchFamily="34" charset="0"/>
              <a:cs typeface="Arial" pitchFamily="34" charset="0"/>
            </a:endParaRPr>
          </a:p>
        </p:txBody>
      </p:sp>
      <p:sp>
        <p:nvSpPr>
          <p:cNvPr id="36867" name="Rectangle 3"/>
          <p:cNvSpPr>
            <a:spLocks noChangeArrowheads="1"/>
          </p:cNvSpPr>
          <p:nvPr/>
        </p:nvSpPr>
        <p:spPr bwMode="auto">
          <a:xfrm>
            <a:off x="415642" y="4405729"/>
            <a:ext cx="719882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a:ln>
                  <a:noFill/>
                </a:ln>
                <a:solidFill>
                  <a:srgbClr val="002060"/>
                </a:solidFill>
                <a:effectLst/>
                <a:latin typeface="Calibri" pitchFamily="34" charset="0"/>
                <a:ea typeface="Times New Roman" pitchFamily="18" charset="0"/>
                <a:cs typeface="Calibri" pitchFamily="34" charset="0"/>
              </a:rPr>
              <a:t>Π</a:t>
            </a:r>
            <a:r>
              <a:rPr kumimoji="0" lang="el-GR" b="1" i="0" u="sng" strike="noStrike" cap="none" normalizeH="0" baseline="0" dirty="0" bmk="">
                <a:ln>
                  <a:noFill/>
                </a:ln>
                <a:solidFill>
                  <a:srgbClr val="002060"/>
                </a:solidFill>
                <a:effectLst/>
                <a:latin typeface="Calibri" pitchFamily="34" charset="0"/>
                <a:ea typeface="Times New Roman" pitchFamily="18" charset="0"/>
                <a:cs typeface="Calibri" pitchFamily="34" charset="0"/>
              </a:rPr>
              <a:t>ίνακας </a:t>
            </a:r>
            <a:r>
              <a:rPr kumimoji="0" lang="el-GR" b="1" i="0" u="sng" strike="noStrike" cap="none" normalizeH="0" baseline="0" dirty="0" bmk="_Toc56336826">
                <a:ln>
                  <a:noFill/>
                </a:ln>
                <a:solidFill>
                  <a:srgbClr val="002060"/>
                </a:solidFill>
                <a:effectLst/>
                <a:latin typeface="Calibri" pitchFamily="34" charset="0"/>
                <a:ea typeface="Times New Roman" pitchFamily="18" charset="0"/>
                <a:cs typeface="Calibri" pitchFamily="34" charset="0"/>
              </a:rPr>
              <a:t>1</a:t>
            </a:r>
            <a:r>
              <a:rPr kumimoji="0" lang="el-GR" b="1" i="0" u="none" strike="noStrike" cap="none" normalizeH="0" baseline="0" dirty="0" bmk="_Toc56336826">
                <a:ln>
                  <a:noFill/>
                </a:ln>
                <a:solidFill>
                  <a:srgbClr val="002060"/>
                </a:solidFill>
                <a:effectLst/>
                <a:latin typeface="Calibri" pitchFamily="34" charset="0"/>
                <a:ea typeface="Times New Roman" pitchFamily="18" charset="0"/>
                <a:cs typeface="Calibri" pitchFamily="34" charset="0"/>
              </a:rPr>
              <a:t>. Πρώτη εκδοχή</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36866" name="Rectangle 19"/>
          <p:cNvSpPr>
            <a:spLocks noChangeArrowheads="1"/>
          </p:cNvSpPr>
          <p:nvPr/>
        </p:nvSpPr>
        <p:spPr bwMode="auto">
          <a:xfrm>
            <a:off x="415638" y="4835275"/>
            <a:ext cx="8296101" cy="809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ΔΡΟΜΟΣ ΠΡΟΣΠΕΛΑΣΗΣ ΑΒ  1800 μ  /υψόμετρα άκρων  360 – 170 / διαφ. 190/ κλίση  10,5%</a:t>
            </a:r>
            <a:endPar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ΣΗΡΑΓΓΑ                               ΒΓ  1850 μ  /    -”-              -”-       360 – 360 / διαφ.     0/    -”-        0  % </a:t>
            </a:r>
            <a:endPar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ΔΡΟΜΟΣ ΠΡΟΣΠΕΛΑΣΗΣ  ΓΔ  2400 μ  /    -”-              -”-       360 – 110  / διαφ. 250/  -”-     1</a:t>
            </a:r>
            <a:r>
              <a:rPr kumimoji="0" lang="en-US"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0,4%</a:t>
            </a:r>
            <a:endParaRPr kumimoji="0" lang="en-US"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cs typeface="Calibri" pitchFamily="34" charset="0"/>
            </a:endParaRPr>
          </a:p>
        </p:txBody>
      </p:sp>
      <p:sp>
        <p:nvSpPr>
          <p:cNvPr id="36869"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36873"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65759" y="3158847"/>
            <a:ext cx="8578734" cy="21573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ts val="2100"/>
              </a:lnSpc>
              <a:spcBef>
                <a:spcPts val="600"/>
              </a:spcBef>
              <a:spcAft>
                <a:spcPts val="80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Παρατηρείται ότι η δεύτερη εκδοχή έχει μικρότερο μήκος σήραγγας, κατά 1850 – 1180 = 670μ, αλλά συνολικό μήκος διαδρομής μεγαλύτερο της πρώτης κατά 7940 – 6050 = 1890μ και τα στόμια της σήραγγας ευρίσκονται σε υψόμετρα 500μ, που είναι ανεπιθύμητα, από πλευράς ομίχλης  - παγετού. </a:t>
            </a:r>
          </a:p>
          <a:p>
            <a:pPr marL="0" marR="0" lvl="0" algn="just" defTabSz="914400" rtl="0" eaLnBrk="0" fontAlgn="base" latinLnBrk="0" hangingPunct="0">
              <a:lnSpc>
                <a:spcPts val="2100"/>
              </a:lnSpc>
              <a:spcBef>
                <a:spcPts val="600"/>
              </a:spcBef>
              <a:spcAft>
                <a:spcPts val="800"/>
              </a:spcAft>
              <a:buClrTx/>
              <a:buSzTx/>
              <a:buFontTx/>
              <a:buNone/>
              <a:tabLst/>
            </a:pP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Επίσης η πρώτη εκδοχή σε υψόμετρο 360</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m</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 εξασφαλίζει την περιβαλλοντική αποδοχή των έργων εισόδου και εξόδου καθόσον θα είναι εκτός της ζώνης </a:t>
            </a: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rPr>
              <a:t>Natura</a:t>
            </a:r>
            <a:r>
              <a:rPr kumimoji="0" lang="el-GR" sz="2000" b="1" i="0" u="none" strike="noStrike" cap="none" normalizeH="0" baseline="0" dirty="0">
                <a:ln>
                  <a:noFill/>
                </a:ln>
                <a:solidFill>
                  <a:schemeClr val="tx1"/>
                </a:solidFill>
                <a:effectLst/>
                <a:latin typeface="Calibri" pitchFamily="34" charset="0"/>
                <a:ea typeface="Calibri" pitchFamily="34" charset="0"/>
                <a:cs typeface="Calibri" pitchFamily="34" charset="0"/>
              </a:rPr>
              <a:t>.</a:t>
            </a:r>
            <a:r>
              <a:rPr kumimoji="0" lang="el-GR" sz="2000" b="1" i="0" u="none" strike="noStrike" cap="none" normalizeH="0" baseline="0" dirty="0">
                <a:ln>
                  <a:noFill/>
                </a:ln>
                <a:solidFill>
                  <a:schemeClr val="tx1"/>
                </a:solidFill>
                <a:effectLst/>
                <a:latin typeface="Calibri" pitchFamily="34" charset="0"/>
                <a:cs typeface="Calibri" pitchFamily="34" charset="0"/>
              </a:rPr>
              <a:t> </a:t>
            </a:r>
          </a:p>
        </p:txBody>
      </p:sp>
      <p:sp>
        <p:nvSpPr>
          <p:cNvPr id="7" name="Rectangle 20"/>
          <p:cNvSpPr>
            <a:spLocks noChangeArrowheads="1"/>
          </p:cNvSpPr>
          <p:nvPr/>
        </p:nvSpPr>
        <p:spPr bwMode="auto">
          <a:xfrm>
            <a:off x="532016" y="1946392"/>
            <a:ext cx="8345978" cy="762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ΔΡΟΜΟΣ ΠΡΟΣΠΕΛΑΣΗΣ   ΑΒΒ΄ 3100 μ /υψόμετρα άκρων 500 – 170 /δ ιαφ.330/ κλίση 10,6%</a:t>
            </a:r>
            <a:endPar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ΣΗΡΑΓΓΑ                                Β΄Γ΄   1180 μ /      -”-            -”-      500 – 500 /διαφ.     0/    -”-       0  % </a:t>
            </a:r>
            <a:endPar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ΔΡΟΜΟΣ ΠΡΟΣΠΕΛΑΣΗΣ   Γ΄ΓΔ  3660 μ /      -”-            -”-      500 – 100 /διαφ. 400/     -”-    10,9%</a:t>
            </a:r>
            <a:endParaRPr kumimoji="0" lang="el-GR" sz="16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498766" y="1429784"/>
            <a:ext cx="60184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fontAlgn="base" hangingPunct="1">
              <a:spcBef>
                <a:spcPct val="0"/>
              </a:spcBef>
              <a:spcAft>
                <a:spcPct val="0"/>
              </a:spcAft>
            </a:pPr>
            <a:r>
              <a:rPr lang="el-GR" b="1" u="sng" dirty="0">
                <a:solidFill>
                  <a:srgbClr val="002060"/>
                </a:solidFill>
                <a:latin typeface="Calibri" pitchFamily="34" charset="0"/>
                <a:ea typeface="Times New Roman" pitchFamily="18" charset="0"/>
                <a:cs typeface="Calibri" pitchFamily="34" charset="0"/>
              </a:rPr>
              <a:t>Πίνακας 2</a:t>
            </a:r>
            <a:r>
              <a:rPr lang="el-GR" b="1" dirty="0">
                <a:solidFill>
                  <a:srgbClr val="002060"/>
                </a:solidFill>
                <a:latin typeface="Calibri" pitchFamily="34" charset="0"/>
                <a:ea typeface="Times New Roman" pitchFamily="18" charset="0"/>
                <a:cs typeface="Calibri" pitchFamily="34" charset="0"/>
              </a:rPr>
              <a:t>. Δεύτερη εκδοχή</a:t>
            </a:r>
          </a:p>
        </p:txBody>
      </p:sp>
      <p:sp>
        <p:nvSpPr>
          <p:cNvPr id="9"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2">
            <a:extLst>
              <a:ext uri="{28A0092B-C50C-407E-A947-70E740481C1C}">
                <a14:useLocalDpi xmlns:a14="http://schemas.microsoft.com/office/drawing/2010/main" val="0"/>
              </a:ext>
            </a:extLst>
          </a:blip>
          <a:stretch>
            <a:fillRect/>
          </a:stretch>
        </p:blipFill>
        <p:spPr>
          <a:xfrm rot="16200000">
            <a:off x="1846731" y="-566567"/>
            <a:ext cx="4937755" cy="7633688"/>
          </a:xfrm>
          <a:prstGeom prst="rect">
            <a:avLst/>
          </a:prstGeom>
        </p:spPr>
      </p:pic>
      <p:sp>
        <p:nvSpPr>
          <p:cNvPr id="34817" name="Rectangle 1"/>
          <p:cNvSpPr>
            <a:spLocks noChangeArrowheads="1"/>
          </p:cNvSpPr>
          <p:nvPr/>
        </p:nvSpPr>
        <p:spPr bwMode="auto">
          <a:xfrm>
            <a:off x="266007" y="5702527"/>
            <a:ext cx="827947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bmk="_Toc56289500">
                <a:ln>
                  <a:noFill/>
                </a:ln>
                <a:solidFill>
                  <a:srgbClr val="002060"/>
                </a:solidFill>
                <a:effectLst/>
                <a:latin typeface="Calibri" pitchFamily="34" charset="0"/>
                <a:ea typeface="Calibri" pitchFamily="34" charset="0"/>
                <a:cs typeface="Calibri" pitchFamily="34" charset="0"/>
              </a:rPr>
              <a:t>Σχήμα 1</a:t>
            </a:r>
            <a:r>
              <a:rPr kumimoji="0" lang="el-GR" b="1" i="0" u="none" strike="noStrike" cap="none" normalizeH="0" baseline="0" dirty="0" bmk="_Toc56289500">
                <a:ln>
                  <a:noFill/>
                </a:ln>
                <a:solidFill>
                  <a:srgbClr val="002060"/>
                </a:solidFill>
                <a:effectLst/>
                <a:latin typeface="Calibri" pitchFamily="34" charset="0"/>
                <a:ea typeface="Calibri" pitchFamily="34" charset="0"/>
                <a:cs typeface="Calibri" pitchFamily="34" charset="0"/>
              </a:rPr>
              <a:t>. Πληθυσμός Δημοτικών Διαμερισμάτων Ικαρίας (απογραφή Ε.Σ.Υ. 2011), αποστάσεις οικισμών και θέση σήραγγας.</a:t>
            </a:r>
            <a:endParaRPr kumimoji="0" lang="el-GR" b="0" i="0" u="none" strike="noStrike" cap="none" normalizeH="0" baseline="0" dirty="0">
              <a:ln>
                <a:noFill/>
              </a:ln>
              <a:solidFill>
                <a:srgbClr val="002060"/>
              </a:solidFill>
              <a:effectLst/>
              <a:latin typeface="Arial" pitchFamily="34" charset="0"/>
              <a:cs typeface="Arial" pitchFamily="34" charset="0"/>
            </a:endParaRPr>
          </a:p>
        </p:txBody>
      </p:sp>
      <p:sp>
        <p:nvSpPr>
          <p:cNvPr id="7"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188463" y="456628"/>
            <a:ext cx="8229600" cy="767525"/>
          </a:xfrm>
        </p:spPr>
        <p:txBody>
          <a:bodyPr rtlCol="0"/>
          <a:lstStyle/>
          <a:p>
            <a:pPr rtl="0"/>
            <a:r>
              <a:rPr lang="el-GR" u="sng" dirty="0"/>
              <a:t>Περιεχόμενα ομιλίας</a:t>
            </a:r>
          </a:p>
        </p:txBody>
      </p:sp>
      <p:sp>
        <p:nvSpPr>
          <p:cNvPr id="2" name="Θέση περιεχομένου 1"/>
          <p:cNvSpPr>
            <a:spLocks noGrp="1"/>
          </p:cNvSpPr>
          <p:nvPr>
            <p:ph idx="1"/>
          </p:nvPr>
        </p:nvSpPr>
        <p:spPr>
          <a:xfrm>
            <a:off x="1536192" y="1641052"/>
            <a:ext cx="7079170" cy="4834748"/>
          </a:xfrm>
        </p:spPr>
        <p:txBody>
          <a:bodyPr rtlCol="0">
            <a:normAutofit/>
          </a:bodyPr>
          <a:lstStyle/>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Εισαγωγή </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Γενικά στοιχεία για την Ανάπτυξη της Ικαρίας </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Χωροταξικός Σχεδιασμός </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Έργα Υποδομής στην Ικαρία</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Σήραγγες ως Αναπτυξιακά Έργα</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Σκοπιμότητα και Ωφελιμότητα του Έργου</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Επιλογή θέσης Έργου </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Οικονομική Ανάλυση Επιλογής Θέσης Έργου</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Μεθοδολογία Κατασκευής </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Οικονομική Ανάλυση Κόστους Έργου </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72000" indent="0">
              <a:lnSpc>
                <a:spcPts val="1500"/>
              </a:lnSpc>
              <a:spcAft>
                <a:spcPts val="1200"/>
              </a:spcAft>
            </a:pPr>
            <a:r>
              <a:rPr lang="el-GR" sz="2000" b="1" i="1" dirty="0">
                <a:effectLst/>
                <a:latin typeface="Comic Sans MS" panose="030F0702030302020204" pitchFamily="66" charset="0"/>
                <a:ea typeface="Calibri" panose="020F0502020204030204" pitchFamily="34" charset="0"/>
                <a:cs typeface="Calibri" panose="020F0502020204030204" pitchFamily="34" charset="0"/>
              </a:rPr>
              <a:t>Συμπεράσματα</a:t>
            </a:r>
            <a:endParaRPr lang="el-GR" sz="2000" b="1" i="1" dirty="0">
              <a:effectLst/>
              <a:latin typeface="Comic Sans MS" panose="030F0702030302020204" pitchFamily="66" charset="0"/>
              <a:ea typeface="Calibri" panose="020F0502020204030204" pitchFamily="34" charset="0"/>
              <a:cs typeface="Times New Roman" panose="02020603050405020304" pitchFamily="18" charset="0"/>
            </a:endParaRPr>
          </a:p>
          <a:p>
            <a:pPr rtl="0"/>
            <a:endParaRPr lang="el-GR" dirty="0"/>
          </a:p>
        </p:txBody>
      </p:sp>
      <p:sp>
        <p:nvSpPr>
          <p:cNvPr id="5" name="Θέση υποσέλιδου 1">
            <a:extLst>
              <a:ext uri="{FF2B5EF4-FFF2-40B4-BE49-F238E27FC236}">
                <a16:creationId xmlns:a16="http://schemas.microsoft.com/office/drawing/2014/main" id="{BED202DB-4E7A-875B-E315-736C1AC53480}"/>
              </a:ext>
            </a:extLst>
          </p:cNvPr>
          <p:cNvSpPr>
            <a:spLocks noGrp="1"/>
          </p:cNvSpPr>
          <p:nvPr>
            <p:ph type="ftr" sz="quarter" idx="11"/>
          </p:nvPr>
        </p:nvSpPr>
        <p:spPr>
          <a:xfrm>
            <a:off x="3250905" y="6584156"/>
            <a:ext cx="5893095" cy="273844"/>
          </a:xfrm>
        </p:spPr>
        <p:txBody>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2" cstate="print">
            <a:extLst>
              <a:ext uri="{28A0092B-C50C-407E-A947-70E740481C1C}">
                <a14:useLocalDpi xmlns:a14="http://schemas.microsoft.com/office/drawing/2010/main" val="0"/>
              </a:ext>
            </a:extLst>
          </a:blip>
          <a:stretch>
            <a:fillRect/>
          </a:stretch>
        </p:blipFill>
        <p:spPr>
          <a:xfrm>
            <a:off x="729960" y="689794"/>
            <a:ext cx="3592657" cy="4065086"/>
          </a:xfrm>
          <a:prstGeom prst="rect">
            <a:avLst/>
          </a:prstGeom>
        </p:spPr>
      </p:pic>
      <p:pic>
        <p:nvPicPr>
          <p:cNvPr id="6" name="5 - Εικόνα" descr="ΣΗΡΑΓΓΑ  ΑΡΗ-ΚΑΜΠΑΣ2-Model"/>
          <p:cNvPicPr/>
          <p:nvPr/>
        </p:nvPicPr>
        <p:blipFill>
          <a:blip r:embed="rId3" cstate="print"/>
          <a:srcRect/>
          <a:stretch>
            <a:fillRect/>
          </a:stretch>
        </p:blipFill>
        <p:spPr bwMode="auto">
          <a:xfrm>
            <a:off x="5237797" y="1113908"/>
            <a:ext cx="3640195" cy="4288807"/>
          </a:xfrm>
          <a:prstGeom prst="rect">
            <a:avLst/>
          </a:prstGeom>
          <a:noFill/>
          <a:ln w="9525">
            <a:noFill/>
            <a:miter lim="800000"/>
            <a:headEnd/>
            <a:tailEnd/>
          </a:ln>
        </p:spPr>
      </p:pic>
      <p:sp>
        <p:nvSpPr>
          <p:cNvPr id="43009" name="Rectangle 1"/>
          <p:cNvSpPr>
            <a:spLocks noChangeArrowheads="1"/>
          </p:cNvSpPr>
          <p:nvPr/>
        </p:nvSpPr>
        <p:spPr bwMode="auto">
          <a:xfrm>
            <a:off x="648395" y="4788126"/>
            <a:ext cx="37074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bmk="_Toc56289501">
                <a:ln>
                  <a:noFill/>
                </a:ln>
                <a:solidFill>
                  <a:srgbClr val="002060"/>
                </a:solidFill>
                <a:effectLst/>
                <a:latin typeface="Calibri" pitchFamily="34" charset="0"/>
                <a:ea typeface="Times New Roman" pitchFamily="18" charset="0"/>
                <a:cs typeface="Calibri" pitchFamily="34" charset="0"/>
              </a:rPr>
              <a:t>Σχήμα 2</a:t>
            </a:r>
            <a:r>
              <a:rPr kumimoji="0" lang="el-GR" b="1" i="0" u="none" strike="noStrike" cap="none" normalizeH="0" baseline="0" dirty="0" bmk="_Toc56289501">
                <a:ln>
                  <a:noFill/>
                </a:ln>
                <a:solidFill>
                  <a:srgbClr val="002060"/>
                </a:solidFill>
                <a:effectLst/>
                <a:latin typeface="Calibri" pitchFamily="34" charset="0"/>
                <a:ea typeface="Times New Roman" pitchFamily="18" charset="0"/>
                <a:cs typeface="Calibri" pitchFamily="34" charset="0"/>
              </a:rPr>
              <a:t>. Διάταξη των έργων της πρώτης εκδοχής για τη σήραγγα Άρη ποταμού – Ξυλοσύρτη.</a:t>
            </a:r>
            <a:endParaRPr kumimoji="0" lang="el-GR" b="0" i="0" u="none" strike="noStrike" cap="none" normalizeH="0" baseline="0" dirty="0">
              <a:ln>
                <a:noFill/>
              </a:ln>
              <a:solidFill>
                <a:srgbClr val="002060"/>
              </a:solidFill>
              <a:effectLst/>
              <a:latin typeface="Arial" pitchFamily="34" charset="0"/>
              <a:cs typeface="Arial" pitchFamily="34" charset="0"/>
            </a:endParaRPr>
          </a:p>
        </p:txBody>
      </p:sp>
      <p:sp>
        <p:nvSpPr>
          <p:cNvPr id="43010" name="Rectangle 2"/>
          <p:cNvSpPr>
            <a:spLocks noChangeArrowheads="1"/>
          </p:cNvSpPr>
          <p:nvPr/>
        </p:nvSpPr>
        <p:spPr bwMode="auto">
          <a:xfrm>
            <a:off x="5203770" y="5453152"/>
            <a:ext cx="360772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bmk="_Toc56289502">
                <a:ln>
                  <a:noFill/>
                </a:ln>
                <a:solidFill>
                  <a:srgbClr val="002060"/>
                </a:solidFill>
                <a:effectLst/>
                <a:latin typeface="Calibri" pitchFamily="34" charset="0"/>
                <a:ea typeface="Times New Roman" pitchFamily="18" charset="0"/>
                <a:cs typeface="Calibri" pitchFamily="34" charset="0"/>
              </a:rPr>
              <a:t>Σχήμα 3</a:t>
            </a:r>
            <a:r>
              <a:rPr kumimoji="0" lang="el-GR" b="1" i="0" u="none" strike="noStrike" cap="none" normalizeH="0" baseline="0" dirty="0" bmk="_Toc56289502">
                <a:ln>
                  <a:noFill/>
                </a:ln>
                <a:solidFill>
                  <a:srgbClr val="002060"/>
                </a:solidFill>
                <a:effectLst/>
                <a:latin typeface="Calibri" pitchFamily="34" charset="0"/>
                <a:ea typeface="Times New Roman" pitchFamily="18" charset="0"/>
                <a:cs typeface="Calibri" pitchFamily="34" charset="0"/>
              </a:rPr>
              <a:t>. Διάταξη των έργων της δεύτερης εκδοχής για τη σήραγγα Άρη ποταμού – Ξυλοσύρτη.</a:t>
            </a:r>
            <a:endParaRPr kumimoji="0" lang="el-GR" b="0" i="0" u="none" strike="noStrike" cap="none" normalizeH="0" baseline="0" dirty="0">
              <a:ln>
                <a:noFill/>
              </a:ln>
              <a:solidFill>
                <a:srgbClr val="002060"/>
              </a:solidFill>
              <a:effectLst/>
              <a:latin typeface="Arial" pitchFamily="34" charset="0"/>
              <a:cs typeface="Arial" pitchFamily="34" charset="0"/>
            </a:endParaRPr>
          </a:p>
        </p:txBody>
      </p:sp>
      <p:sp>
        <p:nvSpPr>
          <p:cNvPr id="9"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62465" name="Rectangle 1"/>
          <p:cNvSpPr>
            <a:spLocks noChangeArrowheads="1"/>
          </p:cNvSpPr>
          <p:nvPr/>
        </p:nvSpPr>
        <p:spPr bwMode="auto">
          <a:xfrm>
            <a:off x="-158496" y="837665"/>
            <a:ext cx="8760518" cy="913483"/>
          </a:xfrm>
          <a:prstGeom prst="rect">
            <a:avLst/>
          </a:prstGeom>
          <a:noFill/>
          <a:ln w="9525">
            <a:noFill/>
            <a:miter lim="800000"/>
            <a:headEnd/>
            <a:tailEnd/>
          </a:ln>
          <a:effectLst/>
        </p:spPr>
        <p:txBody>
          <a:bodyPr vert="horz" wrap="square" lIns="457056" tIns="76176" rIns="91440" bIns="38088" numCol="1" anchor="ctr" anchorCtr="0" compatLnSpc="1">
            <a:prstTxWarp prst="textNoShape">
              <a:avLst/>
            </a:prstTxWarp>
            <a:spAutoFit/>
          </a:bodyPr>
          <a:lstStyle/>
          <a:p>
            <a:pPr marL="0" marR="0" indent="0" algn="just" defTabSz="914400" fontAlgn="base">
              <a:lnSpc>
                <a:spcPts val="3000"/>
              </a:lnSpc>
              <a:spcBef>
                <a:spcPts val="600"/>
              </a:spcBef>
              <a:spcAft>
                <a:spcPts val="800"/>
              </a:spcAft>
              <a:buClrTx/>
              <a:buSzTx/>
              <a:tabLst/>
            </a:pPr>
            <a:r>
              <a:rPr lang="el-GR" sz="3800" b="1" dirty="0">
                <a:solidFill>
                  <a:schemeClr val="tx2"/>
                </a:solidFill>
                <a:latin typeface="Calibri" panose="020F0502020204030204" pitchFamily="34" charset="0"/>
                <a:ea typeface="+mj-ea"/>
                <a:cs typeface="Calibri" panose="020F0502020204030204" pitchFamily="34" charset="0"/>
              </a:rPr>
              <a:t>8. Οικονομική Ανάλυση - Επιλογή θέσης                                                                   έργου</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268221" y="1754541"/>
            <a:ext cx="8678488" cy="346212"/>
          </a:xfrm>
          <a:prstGeom prst="rect">
            <a:avLst/>
          </a:prstGeom>
          <a:noFill/>
          <a:ln w="9525">
            <a:noFill/>
            <a:miter lim="800000"/>
            <a:headEnd/>
            <a:tailEnd/>
          </a:ln>
          <a:effectLst/>
        </p:spPr>
        <p:txBody>
          <a:bodyPr vert="horz" wrap="square" lIns="91440" tIns="76176" rIns="91440" bIns="38088" numCol="1" anchor="ctr" anchorCtr="0" compatLnSpc="1">
            <a:prstTxWarp prst="textNoShape">
              <a:avLst/>
            </a:prstTxWarp>
            <a:spAutoFit/>
          </a:bodyPr>
          <a:lstStyle/>
          <a:p>
            <a:pPr marR="0" lvl="0" indent="0" fontAlgn="base">
              <a:lnSpc>
                <a:spcPts val="1800"/>
              </a:lnSpc>
              <a:spcBef>
                <a:spcPts val="600"/>
              </a:spcBef>
              <a:spcAft>
                <a:spcPts val="300"/>
              </a:spcAft>
              <a:buClrTx/>
              <a:buSzTx/>
              <a:buFontTx/>
              <a:buNone/>
              <a:tabLst/>
            </a:pPr>
            <a:r>
              <a:rPr lang="el-GR" sz="2600" b="1" dirty="0">
                <a:solidFill>
                  <a:schemeClr val="tx2"/>
                </a:solidFill>
                <a:latin typeface="Calibri" panose="020F0502020204030204" pitchFamily="34" charset="0"/>
                <a:cs typeface="Calibri" panose="020F0502020204030204" pitchFamily="34" charset="0"/>
              </a:rPr>
              <a:t>8.1. Κόστος μετακίνησης ανά αυτοκίνητο και χιλιόμετρο </a:t>
            </a:r>
          </a:p>
        </p:txBody>
      </p:sp>
      <p:sp>
        <p:nvSpPr>
          <p:cNvPr id="6" name="TextBox 5">
            <a:extLst>
              <a:ext uri="{FF2B5EF4-FFF2-40B4-BE49-F238E27FC236}">
                <a16:creationId xmlns:a16="http://schemas.microsoft.com/office/drawing/2014/main" id="{22642C7F-C655-1A32-77E8-0AF729677E01}"/>
              </a:ext>
            </a:extLst>
          </p:cNvPr>
          <p:cNvSpPr txBox="1"/>
          <p:nvPr/>
        </p:nvSpPr>
        <p:spPr>
          <a:xfrm>
            <a:off x="299270" y="2104467"/>
            <a:ext cx="8229600" cy="4513800"/>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Με τις συνθήκες των τοπικών δρόμων ως μέση ταχύτητα του αυτοκινήτου θεωρούνται τα 40 Χιλιόμ./ώρα, πράγμα που σημαίνει ότι για να διανύσει ο κάτοικος απόσταση ενός χιλιομέτρου θα χρειαστεί 1/40 της ώρας και ακόμη ότι για να διανύσει αυτό το χιλιόμετρο θα χάσει από το εφτάωρο μεροκάματο 1/280 του ημερομισθίου του.  Ακόμη, στη δαπάνη κάθε μετακίνησης υπάρχουν: τα καύσιμα, η απόσβεση του οχήματος και τα γενικά έξοδα: σέρβις, λάδια ανταλλακτικά και ασφάλεια του αυτοκινήτου. Αναλύοντάς τα έχομε:</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i="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α) Καύσιμα</a:t>
            </a:r>
            <a:r>
              <a:rPr lang="el-GR" sz="2000" b="1" dirty="0">
                <a:effectLst/>
                <a:latin typeface="Calibri" panose="020F0502020204030204" pitchFamily="34" charset="0"/>
                <a:ea typeface="Calibri" panose="020F0502020204030204" pitchFamily="34" charset="0"/>
                <a:cs typeface="Calibri" panose="020F0502020204030204" pitchFamily="34" charset="0"/>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Μέση κατανάλωση βενζίνης ή </a:t>
            </a:r>
            <a:r>
              <a:rPr lang="en-US" sz="2000" b="1" dirty="0">
                <a:effectLst/>
                <a:latin typeface="Calibri" panose="020F0502020204030204" pitchFamily="34" charset="0"/>
                <a:ea typeface="Calibri" panose="020F0502020204030204" pitchFamily="34" charset="0"/>
                <a:cs typeface="Calibri" panose="020F0502020204030204" pitchFamily="34" charset="0"/>
              </a:rPr>
              <a:t>Diesel</a:t>
            </a:r>
            <a:r>
              <a:rPr lang="el-GR" sz="2000" b="1" dirty="0">
                <a:effectLst/>
                <a:latin typeface="Calibri" panose="020F0502020204030204" pitchFamily="34" charset="0"/>
                <a:ea typeface="Calibri" panose="020F0502020204030204" pitchFamily="34" charset="0"/>
                <a:cs typeface="Calibri" panose="020F0502020204030204" pitchFamily="34" charset="0"/>
              </a:rPr>
              <a:t> για 1 χιλιόμετρο των ορεινών δύσκολων δρόμων του νησιού 0,10 λίτρου. Αξία 0,1 </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 2 = 0,2€/</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i="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β) Απόσβεση</a:t>
            </a:r>
            <a:r>
              <a:rPr lang="el-GR" sz="2000" b="1" dirty="0">
                <a:effectLst/>
                <a:latin typeface="Calibri" panose="020F0502020204030204" pitchFamily="34" charset="0"/>
                <a:ea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Ως χρόνος απόσβεσης υπολογίζονται οι 5000 ώρες συνεχούς λειτουργίας του αυτοκινήτου και ως αξία του τα 20.000 €.   Επομένως στο 1 χιλιόμετρο, που χρειάζεται 1/40 της ώρας, αναλογεί χρηματικό ποσό για απόσβεση 20.000 : 200.000 = 0,1€/</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0BBC0721-CDE5-02F7-062D-87CAD7CCB254}"/>
              </a:ext>
            </a:extLst>
          </p:cNvPr>
          <p:cNvSpPr txBox="1"/>
          <p:nvPr/>
        </p:nvSpPr>
        <p:spPr>
          <a:xfrm>
            <a:off x="280416" y="1054966"/>
            <a:ext cx="8461248" cy="5174237"/>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γ) Έξοδα</a:t>
            </a:r>
            <a:r>
              <a:rPr lang="el-GR" sz="2000" b="1" dirty="0">
                <a:effectLst/>
                <a:latin typeface="Calibri" panose="020F0502020204030204" pitchFamily="34" charset="0"/>
                <a:ea typeface="Calibri" panose="020F0502020204030204" pitchFamily="34" charset="0"/>
                <a:cs typeface="Calibri" panose="020F0502020204030204" pitchFamily="34" charset="0"/>
              </a:rPr>
              <a:t>: </a:t>
            </a: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Σέρβις, λάδια, ανταλλακτικά και ασφάλεια: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Εκτιμώμενη αξία  =  30% καυσίμου 0,06€/</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Μερική δαπάνη: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0,36</a:t>
            </a:r>
            <a:r>
              <a:rPr lang="en-US"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0</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l-GR" sz="2000" b="1"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/αυτοκ.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 Απώλεια ημερομισθίων</a:t>
            </a:r>
            <a:r>
              <a:rPr lang="el-GR" sz="2000" b="1" dirty="0">
                <a:effectLst/>
                <a:latin typeface="Calibri" panose="020F0502020204030204" pitchFamily="34" charset="0"/>
                <a:ea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Για ημερομίσθιο 50€ η απώλεια για 1 χιλιόμετρο είναι 2</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50</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0,00357= …………………………………...……….……</a:t>
            </a:r>
            <a:r>
              <a:rPr lang="en-US" sz="2000" b="1" dirty="0">
                <a:effectLst/>
                <a:latin typeface="Calibri" panose="020F0502020204030204" pitchFamily="34" charset="0"/>
                <a:ea typeface="Calibri" panose="020F0502020204030204" pitchFamily="34" charset="0"/>
                <a:cs typeface="Calibri" panose="020F0502020204030204" pitchFamily="34" charset="0"/>
              </a:rPr>
              <a:t>…………………………….</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0,357€</a:t>
            </a:r>
            <a:endPar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Συνολική δαπάνη:….….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0,717 €</a:t>
            </a:r>
            <a:r>
              <a:rPr lang="el-GR" sz="2000" b="1" dirty="0">
                <a:effectLst/>
                <a:latin typeface="Calibri" panose="020F0502020204030204" pitchFamily="34" charset="0"/>
                <a:ea typeface="Calibri" panose="020F0502020204030204" pitchFamily="34" charset="0"/>
                <a:cs typeface="Calibri" panose="020F0502020204030204" pitchFamily="34" charset="0"/>
              </a:rPr>
              <a:t>/αυτοκ. και χιλ.</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Όμως, οι μετακινήσεις των κατοίκων δεν είναι μόνο προς το διοικητικό τους κέντρο αλλά και άλλες,  αραιότερες βέβαια, προς τους άλλους οικισμούς για την εργασία τους ή άλλους λόγους.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latin typeface="Calibri" panose="020F0502020204030204" pitchFamily="34" charset="0"/>
                <a:ea typeface="Calibri" panose="020F0502020204030204" pitchFamily="34" charset="0"/>
                <a:cs typeface="Calibri" panose="020F0502020204030204" pitchFamily="34" charset="0"/>
              </a:rPr>
              <a:t>Επιπλέον, λ</a:t>
            </a:r>
            <a:r>
              <a:rPr lang="el-GR" sz="2000" b="1" dirty="0">
                <a:effectLst/>
                <a:latin typeface="Calibri" panose="020F0502020204030204" pitchFamily="34" charset="0"/>
                <a:ea typeface="Calibri" panose="020F0502020204030204" pitchFamily="34" charset="0"/>
                <a:cs typeface="Calibri" panose="020F0502020204030204" pitchFamily="34" charset="0"/>
              </a:rPr>
              <a:t>αμβάνοντας υπόψη τους πληθυσμούς των Δημοτικών Διαμερισμάτων (απογραφή Ε.Σ.Υ. 2011), τη μεταβολή τους στον χρόνο και τις αποστάσεις μεταξύ των οικισμών, όπως φαίνονται αυτά στον χάρτη του Σχήματος 1,  καταρτίστηκε ο επόμενος πίνακας.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E3A6F87A-70FD-4D46-05CA-ED73C2E16160}"/>
              </a:ext>
            </a:extLst>
          </p:cNvPr>
          <p:cNvSpPr txBox="1"/>
          <p:nvPr/>
        </p:nvSpPr>
        <p:spPr>
          <a:xfrm>
            <a:off x="408432" y="875068"/>
            <a:ext cx="8327136" cy="646331"/>
          </a:xfrm>
          <a:prstGeom prst="rect">
            <a:avLst/>
          </a:prstGeom>
          <a:noFill/>
          <a:ln>
            <a:solidFill>
              <a:schemeClr val="bg2"/>
            </a:solidFill>
          </a:ln>
        </p:spPr>
        <p:txBody>
          <a:bodyPr wrap="square">
            <a:spAutoFit/>
          </a:bodyPr>
          <a:lstStyle/>
          <a:p>
            <a:pPr algn="just" fontAlgn="base">
              <a:spcBef>
                <a:spcPct val="0"/>
              </a:spcBef>
              <a:spcAft>
                <a:spcPct val="0"/>
              </a:spcAft>
            </a:pPr>
            <a:r>
              <a:rPr lang="el-GR" b="1" dirty="0" bmk="_Toc56289501">
                <a:solidFill>
                  <a:srgbClr val="002060"/>
                </a:solidFill>
                <a:latin typeface="Calibri" pitchFamily="34" charset="0"/>
                <a:cs typeface="Calibri" pitchFamily="34" charset="0"/>
              </a:rPr>
              <a:t>Πίνακας 3. Υπάρχοντες και προβλεπόμενοι πληθυσμοί Δημ. Διαμερισμάτων και Τοπικών Κοινοτήτων, που δυνητικά θα διέρχονται από την προτεινόμενη σήραγγα.</a:t>
            </a:r>
          </a:p>
        </p:txBody>
      </p:sp>
      <p:graphicFrame>
        <p:nvGraphicFramePr>
          <p:cNvPr id="3" name="Πίνακας 2">
            <a:extLst>
              <a:ext uri="{FF2B5EF4-FFF2-40B4-BE49-F238E27FC236}">
                <a16:creationId xmlns:a16="http://schemas.microsoft.com/office/drawing/2014/main" id="{AC02A8F3-093A-AD57-C335-8D71461A1CEA}"/>
              </a:ext>
            </a:extLst>
          </p:cNvPr>
          <p:cNvGraphicFramePr>
            <a:graphicFrameLocks noGrp="1"/>
          </p:cNvGraphicFramePr>
          <p:nvPr>
            <p:extLst>
              <p:ext uri="{D42A27DB-BD31-4B8C-83A1-F6EECF244321}">
                <p14:modId xmlns:p14="http://schemas.microsoft.com/office/powerpoint/2010/main" val="2205368506"/>
              </p:ext>
            </p:extLst>
          </p:nvPr>
        </p:nvGraphicFramePr>
        <p:xfrm>
          <a:off x="408432" y="1748123"/>
          <a:ext cx="8327137" cy="4272979"/>
        </p:xfrm>
        <a:graphic>
          <a:graphicData uri="http://schemas.openxmlformats.org/drawingml/2006/table">
            <a:tbl>
              <a:tblPr firstRow="1" firstCol="1" bandRow="1">
                <a:tableStyleId>{8799B23B-EC83-4686-B30A-512413B5E67A}</a:tableStyleId>
              </a:tblPr>
              <a:tblGrid>
                <a:gridCol w="464207">
                  <a:extLst>
                    <a:ext uri="{9D8B030D-6E8A-4147-A177-3AD203B41FA5}">
                      <a16:colId xmlns:a16="http://schemas.microsoft.com/office/drawing/2014/main" val="3062732773"/>
                    </a:ext>
                  </a:extLst>
                </a:gridCol>
                <a:gridCol w="1736449">
                  <a:extLst>
                    <a:ext uri="{9D8B030D-6E8A-4147-A177-3AD203B41FA5}">
                      <a16:colId xmlns:a16="http://schemas.microsoft.com/office/drawing/2014/main" val="2444576677"/>
                    </a:ext>
                  </a:extLst>
                </a:gridCol>
                <a:gridCol w="1487424">
                  <a:extLst>
                    <a:ext uri="{9D8B030D-6E8A-4147-A177-3AD203B41FA5}">
                      <a16:colId xmlns:a16="http://schemas.microsoft.com/office/drawing/2014/main" val="244312047"/>
                    </a:ext>
                  </a:extLst>
                </a:gridCol>
                <a:gridCol w="1194816">
                  <a:extLst>
                    <a:ext uri="{9D8B030D-6E8A-4147-A177-3AD203B41FA5}">
                      <a16:colId xmlns:a16="http://schemas.microsoft.com/office/drawing/2014/main" val="2096867439"/>
                    </a:ext>
                  </a:extLst>
                </a:gridCol>
                <a:gridCol w="1121664">
                  <a:extLst>
                    <a:ext uri="{9D8B030D-6E8A-4147-A177-3AD203B41FA5}">
                      <a16:colId xmlns:a16="http://schemas.microsoft.com/office/drawing/2014/main" val="2780792268"/>
                    </a:ext>
                  </a:extLst>
                </a:gridCol>
                <a:gridCol w="1060704">
                  <a:extLst>
                    <a:ext uri="{9D8B030D-6E8A-4147-A177-3AD203B41FA5}">
                      <a16:colId xmlns:a16="http://schemas.microsoft.com/office/drawing/2014/main" val="3607324178"/>
                    </a:ext>
                  </a:extLst>
                </a:gridCol>
                <a:gridCol w="1261873">
                  <a:extLst>
                    <a:ext uri="{9D8B030D-6E8A-4147-A177-3AD203B41FA5}">
                      <a16:colId xmlns:a16="http://schemas.microsoft.com/office/drawing/2014/main" val="2606324227"/>
                    </a:ext>
                  </a:extLst>
                </a:gridCol>
              </a:tblGrid>
              <a:tr h="944467">
                <a:tc>
                  <a:txBody>
                    <a:bodyPr/>
                    <a:lstStyle/>
                    <a:p>
                      <a:pPr algn="ctr">
                        <a:lnSpc>
                          <a:spcPct val="107000"/>
                        </a:lnSpc>
                        <a:spcAft>
                          <a:spcPts val="800"/>
                        </a:spcAft>
                      </a:pPr>
                      <a:r>
                        <a:rPr lang="el-GR" sz="1600" dirty="0">
                          <a:effectLst/>
                          <a:latin typeface="Calibri" panose="020F0502020204030204" pitchFamily="34" charset="0"/>
                          <a:cs typeface="Calibri" panose="020F0502020204030204" pitchFamily="34" charset="0"/>
                        </a:rPr>
                        <a:t>Α/Α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dirty="0">
                          <a:effectLst/>
                          <a:latin typeface="Calibri" panose="020F0502020204030204" pitchFamily="34" charset="0"/>
                          <a:cs typeface="Calibri" panose="020F0502020204030204" pitchFamily="34" charset="0"/>
                        </a:rPr>
                        <a:t>ΔΗΜΟΤΙΚΑ </a:t>
                      </a:r>
                    </a:p>
                    <a:p>
                      <a:pPr algn="ctr">
                        <a:lnSpc>
                          <a:spcPct val="107000"/>
                        </a:lnSpc>
                        <a:spcAft>
                          <a:spcPts val="800"/>
                        </a:spcAft>
                      </a:pPr>
                      <a:r>
                        <a:rPr lang="el-GR" sz="1600" dirty="0">
                          <a:effectLst/>
                          <a:latin typeface="Calibri" panose="020F0502020204030204" pitchFamily="34" charset="0"/>
                          <a:cs typeface="Calibri" panose="020F0502020204030204" pitchFamily="34" charset="0"/>
                        </a:rPr>
                        <a:t>ΔΙΑΜΕΡΙΣΜΑΤΑ</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dirty="0">
                          <a:effectLst/>
                          <a:latin typeface="Calibri" panose="020F0502020204030204" pitchFamily="34" charset="0"/>
                          <a:cs typeface="Calibri" panose="020F0502020204030204" pitchFamily="34" charset="0"/>
                        </a:rPr>
                        <a:t>ΑΠΟΓΡΑΦΗ ΠΛΗΘ/ΜΟΥ 2011</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dirty="0">
                          <a:effectLst/>
                          <a:latin typeface="Calibri" panose="020F0502020204030204" pitchFamily="34" charset="0"/>
                          <a:cs typeface="Calibri" panose="020F0502020204030204" pitchFamily="34" charset="0"/>
                        </a:rPr>
                        <a:t>ΠΡΟΒΛΕ /ΜΕΝΟΣ Μ.Ρ.Μ. ΕΩΣ 2031</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dirty="0">
                          <a:effectLst/>
                          <a:latin typeface="Calibri" panose="020F0502020204030204" pitchFamily="34" charset="0"/>
                          <a:cs typeface="Calibri" panose="020F0502020204030204" pitchFamily="34" charset="0"/>
                        </a:rPr>
                        <a:t>ΠΡΟΒΛΕ /ΜΕΝΟΣ ΠΛΗΘ/ΜΟΣ 2031</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dirty="0">
                          <a:effectLst/>
                          <a:latin typeface="Calibri" panose="020F0502020204030204" pitchFamily="34" charset="0"/>
                          <a:cs typeface="Calibri" panose="020F0502020204030204" pitchFamily="34" charset="0"/>
                        </a:rPr>
                        <a:t>ΔΙΕΡΧ/ΝΟ ΠΟΣΟΣΤΟ</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dirty="0">
                          <a:effectLst/>
                          <a:latin typeface="Calibri" panose="020F0502020204030204" pitchFamily="34" charset="0"/>
                          <a:cs typeface="Calibri" panose="020F0502020204030204" pitchFamily="34" charset="0"/>
                        </a:rPr>
                        <a:t>ΔΙΕΡΧ/ΝΟΣ ΠΛΗΘ/ΜΟΣ</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1100941512"/>
                  </a:ext>
                </a:extLst>
              </a:tr>
              <a:tr h="190500">
                <a:tc>
                  <a:txBody>
                    <a:bodyPr/>
                    <a:lstStyle/>
                    <a:p>
                      <a:pPr algn="ctr">
                        <a:lnSpc>
                          <a:spcPct val="107000"/>
                        </a:lnSpc>
                        <a:spcAft>
                          <a:spcPts val="800"/>
                        </a:spcAft>
                      </a:pPr>
                      <a:r>
                        <a:rPr lang="el-GR" sz="1600" b="1" dirty="0">
                          <a:solidFill>
                            <a:srgbClr val="990000"/>
                          </a:solidFill>
                          <a:effectLst/>
                          <a:latin typeface="Calibri" panose="020F0502020204030204" pitchFamily="34" charset="0"/>
                          <a:cs typeface="Calibri" panose="020F0502020204030204" pitchFamily="34" charset="0"/>
                        </a:rPr>
                        <a:t>1</a:t>
                      </a:r>
                      <a:endParaRPr lang="el-GR" sz="1600" b="1" dirty="0">
                        <a:solidFill>
                          <a:srgbClr val="99000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990000"/>
                          </a:solidFill>
                          <a:effectLst/>
                          <a:latin typeface="Calibri" panose="020F0502020204030204" pitchFamily="34" charset="0"/>
                          <a:cs typeface="Calibri" panose="020F0502020204030204" pitchFamily="34" charset="0"/>
                        </a:rPr>
                        <a:t>ΔΚ Αγ. Κηρύκου</a:t>
                      </a:r>
                      <a:endParaRPr lang="el-GR" sz="1600" b="1" dirty="0">
                        <a:solidFill>
                          <a:srgbClr val="99000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2937</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25%</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3671</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50%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1836</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3094908603"/>
                  </a:ext>
                </a:extLst>
              </a:tr>
              <a:tr h="190500">
                <a:tc>
                  <a:txBody>
                    <a:bodyPr/>
                    <a:lstStyle/>
                    <a:p>
                      <a:pPr algn="ctr">
                        <a:lnSpc>
                          <a:spcPct val="107000"/>
                        </a:lnSpc>
                        <a:spcAft>
                          <a:spcPts val="800"/>
                        </a:spcAft>
                      </a:pPr>
                      <a:r>
                        <a:rPr lang="el-GR" sz="1600" b="1">
                          <a:solidFill>
                            <a:srgbClr val="990000"/>
                          </a:solidFill>
                          <a:effectLst/>
                          <a:latin typeface="Calibri" panose="020F0502020204030204" pitchFamily="34" charset="0"/>
                          <a:cs typeface="Calibri" panose="020F0502020204030204" pitchFamily="34" charset="0"/>
                        </a:rPr>
                        <a:t>2</a:t>
                      </a:r>
                      <a:endParaRPr lang="el-GR" sz="1600" b="1">
                        <a:solidFill>
                          <a:srgbClr val="99000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990000"/>
                          </a:solidFill>
                          <a:effectLst/>
                          <a:latin typeface="Calibri" panose="020F0502020204030204" pitchFamily="34" charset="0"/>
                          <a:cs typeface="Calibri" panose="020F0502020204030204" pitchFamily="34" charset="0"/>
                        </a:rPr>
                        <a:t>ΤΚ Περδικίου</a:t>
                      </a:r>
                      <a:endParaRPr lang="el-GR" sz="1600" b="1" dirty="0">
                        <a:solidFill>
                          <a:srgbClr val="99000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349</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359</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20%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72</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1323460992"/>
                  </a:ext>
                </a:extLst>
              </a:tr>
              <a:tr h="190500">
                <a:tc>
                  <a:txBody>
                    <a:bodyPr/>
                    <a:lstStyle/>
                    <a:p>
                      <a:pPr algn="ctr">
                        <a:lnSpc>
                          <a:spcPct val="107000"/>
                        </a:lnSpc>
                        <a:spcAft>
                          <a:spcPts val="800"/>
                        </a:spcAft>
                      </a:pPr>
                      <a:r>
                        <a:rPr lang="el-GR" sz="1600" b="1">
                          <a:solidFill>
                            <a:srgbClr val="990000"/>
                          </a:solidFill>
                          <a:effectLst/>
                          <a:latin typeface="Calibri" panose="020F0502020204030204" pitchFamily="34" charset="0"/>
                          <a:cs typeface="Calibri" panose="020F0502020204030204" pitchFamily="34" charset="0"/>
                        </a:rPr>
                        <a:t>3</a:t>
                      </a:r>
                      <a:endParaRPr lang="el-GR" sz="1600" b="1">
                        <a:solidFill>
                          <a:srgbClr val="99000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990000"/>
                          </a:solidFill>
                          <a:effectLst/>
                          <a:latin typeface="Calibri" panose="020F0502020204030204" pitchFamily="34" charset="0"/>
                          <a:cs typeface="Calibri" panose="020F0502020204030204" pitchFamily="34" charset="0"/>
                        </a:rPr>
                        <a:t>ΤΚ Χρυσοστόμου</a:t>
                      </a:r>
                      <a:endParaRPr lang="el-GR" sz="1600" b="1" dirty="0">
                        <a:solidFill>
                          <a:srgbClr val="99000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220</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3%</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227</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50%</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113</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363754530"/>
                  </a:ext>
                </a:extLst>
              </a:tr>
              <a:tr h="190500">
                <a:tc>
                  <a:txBody>
                    <a:bodyPr/>
                    <a:lstStyle/>
                    <a:p>
                      <a:pPr algn="ct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4</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ΤΚ Αρέθουσας</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182</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4%</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189</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70%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132</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1157084614"/>
                  </a:ext>
                </a:extLst>
              </a:tr>
              <a:tr h="190500">
                <a:tc>
                  <a:txBody>
                    <a:bodyPr/>
                    <a:lstStyle/>
                    <a:p>
                      <a:pPr algn="ct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5</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ΤΚ Δάφνης</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506</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521</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52</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3723118066"/>
                  </a:ext>
                </a:extLst>
              </a:tr>
              <a:tr h="190500">
                <a:tc>
                  <a:txBody>
                    <a:bodyPr/>
                    <a:lstStyle/>
                    <a:p>
                      <a:pPr algn="ctr">
                        <a:lnSpc>
                          <a:spcPct val="107000"/>
                        </a:lnSpc>
                        <a:spcAft>
                          <a:spcPts val="800"/>
                        </a:spcAft>
                      </a:pPr>
                      <a:r>
                        <a:rPr lang="el-GR" sz="1600" b="1">
                          <a:solidFill>
                            <a:srgbClr val="0070C0"/>
                          </a:solidFill>
                          <a:effectLst/>
                          <a:latin typeface="Calibri" panose="020F0502020204030204" pitchFamily="34" charset="0"/>
                          <a:cs typeface="Calibri" panose="020F0502020204030204" pitchFamily="34" charset="0"/>
                        </a:rPr>
                        <a:t>6</a:t>
                      </a:r>
                      <a:endParaRPr lang="el-GR" sz="16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ΔΚ Ευδήλου</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771</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15%</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887</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80%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709</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4039778229"/>
                  </a:ext>
                </a:extLst>
              </a:tr>
              <a:tr h="190500">
                <a:tc>
                  <a:txBody>
                    <a:bodyPr/>
                    <a:lstStyle/>
                    <a:p>
                      <a:pPr algn="ctr">
                        <a:lnSpc>
                          <a:spcPct val="107000"/>
                        </a:lnSpc>
                        <a:spcAft>
                          <a:spcPts val="800"/>
                        </a:spcAft>
                      </a:pPr>
                      <a:r>
                        <a:rPr lang="el-GR" sz="1600" b="1">
                          <a:solidFill>
                            <a:srgbClr val="0070C0"/>
                          </a:solidFill>
                          <a:effectLst/>
                          <a:latin typeface="Calibri" panose="020F0502020204030204" pitchFamily="34" charset="0"/>
                          <a:cs typeface="Calibri" panose="020F0502020204030204" pitchFamily="34" charset="0"/>
                        </a:rPr>
                        <a:t>7</a:t>
                      </a:r>
                      <a:endParaRPr lang="el-GR" sz="16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ΤΚ Καραβοστάμου</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491</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4%</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511</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70%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357</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103018411"/>
                  </a:ext>
                </a:extLst>
              </a:tr>
              <a:tr h="190500">
                <a:tc>
                  <a:txBody>
                    <a:bodyPr/>
                    <a:lstStyle/>
                    <a:p>
                      <a:pPr algn="ctr">
                        <a:lnSpc>
                          <a:spcPct val="107000"/>
                        </a:lnSpc>
                        <a:spcAft>
                          <a:spcPts val="800"/>
                        </a:spcAft>
                      </a:pPr>
                      <a:r>
                        <a:rPr lang="el-GR" sz="1600" b="1">
                          <a:solidFill>
                            <a:srgbClr val="0070C0"/>
                          </a:solidFill>
                          <a:effectLst/>
                          <a:latin typeface="Calibri" panose="020F0502020204030204" pitchFamily="34" charset="0"/>
                          <a:cs typeface="Calibri" panose="020F0502020204030204" pitchFamily="34" charset="0"/>
                        </a:rPr>
                        <a:t>8</a:t>
                      </a:r>
                      <a:endParaRPr lang="el-GR" sz="16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ΤΚ Μαγγανίτου</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171</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176</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20%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35</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1088212262"/>
                  </a:ext>
                </a:extLst>
              </a:tr>
              <a:tr h="190500">
                <a:tc>
                  <a:txBody>
                    <a:bodyPr/>
                    <a:lstStyle/>
                    <a:p>
                      <a:pPr algn="ctr">
                        <a:lnSpc>
                          <a:spcPct val="107000"/>
                        </a:lnSpc>
                        <a:spcAft>
                          <a:spcPts val="800"/>
                        </a:spcAft>
                      </a:pPr>
                      <a:r>
                        <a:rPr lang="el-GR" sz="1600" b="1">
                          <a:solidFill>
                            <a:srgbClr val="0070C0"/>
                          </a:solidFill>
                          <a:effectLst/>
                          <a:latin typeface="Calibri" panose="020F0502020204030204" pitchFamily="34" charset="0"/>
                          <a:cs typeface="Calibri" panose="020F0502020204030204" pitchFamily="34" charset="0"/>
                        </a:rPr>
                        <a:t>9</a:t>
                      </a:r>
                      <a:endParaRPr lang="el-GR" sz="1600" b="1">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0070C0"/>
                          </a:solidFill>
                          <a:effectLst/>
                          <a:latin typeface="Calibri" panose="020F0502020204030204" pitchFamily="34" charset="0"/>
                          <a:cs typeface="Calibri" panose="020F0502020204030204" pitchFamily="34" charset="0"/>
                        </a:rPr>
                        <a:t>ΤΚ Φραντάτου</a:t>
                      </a:r>
                      <a:endParaRPr lang="el-GR"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591</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3%</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609</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61</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1853937126"/>
                  </a:ext>
                </a:extLst>
              </a:tr>
              <a:tr h="190500">
                <a:tc>
                  <a:txBody>
                    <a:bodyPr/>
                    <a:lstStyle/>
                    <a:p>
                      <a:pPr algn="ctr">
                        <a:lnSpc>
                          <a:spcPct val="107000"/>
                        </a:lnSpc>
                        <a:spcAft>
                          <a:spcPts val="800"/>
                        </a:spcAft>
                      </a:pPr>
                      <a:r>
                        <a:rPr lang="el-GR" sz="1600" b="1" dirty="0">
                          <a:solidFill>
                            <a:srgbClr val="7030A0"/>
                          </a:solidFill>
                          <a:effectLst/>
                          <a:latin typeface="Calibri" panose="020F0502020204030204" pitchFamily="34" charset="0"/>
                          <a:cs typeface="Calibri" panose="020F0502020204030204" pitchFamily="34" charset="0"/>
                        </a:rPr>
                        <a:t>10</a:t>
                      </a:r>
                      <a:endParaRPr lang="el-GR" sz="16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a:solidFill>
                            <a:srgbClr val="7030A0"/>
                          </a:solidFill>
                          <a:effectLst/>
                          <a:latin typeface="Calibri" panose="020F0502020204030204" pitchFamily="34" charset="0"/>
                          <a:cs typeface="Calibri" panose="020F0502020204030204" pitchFamily="34" charset="0"/>
                        </a:rPr>
                        <a:t>ΔΚ Ραχών</a:t>
                      </a:r>
                      <a:endParaRPr lang="el-GR" sz="1600" b="1">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1180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20%</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1416</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80%</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1133</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3155820671"/>
                  </a:ext>
                </a:extLst>
              </a:tr>
              <a:tr h="190500">
                <a:tc>
                  <a:txBody>
                    <a:bodyPr/>
                    <a:lstStyle/>
                    <a:p>
                      <a:pPr algn="ctr">
                        <a:lnSpc>
                          <a:spcPct val="107000"/>
                        </a:lnSpc>
                        <a:spcAft>
                          <a:spcPts val="800"/>
                        </a:spcAft>
                      </a:pPr>
                      <a:r>
                        <a:rPr lang="el-GR" sz="1600" b="1" dirty="0">
                          <a:solidFill>
                            <a:srgbClr val="7030A0"/>
                          </a:solidFill>
                          <a:effectLst/>
                          <a:latin typeface="Calibri" panose="020F0502020204030204" pitchFamily="34" charset="0"/>
                          <a:cs typeface="Calibri" panose="020F0502020204030204" pitchFamily="34" charset="0"/>
                        </a:rPr>
                        <a:t>11</a:t>
                      </a:r>
                      <a:endParaRPr lang="el-GR" sz="16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7030A0"/>
                          </a:solidFill>
                          <a:effectLst/>
                          <a:latin typeface="Calibri" panose="020F0502020204030204" pitchFamily="34" charset="0"/>
                          <a:cs typeface="Calibri" panose="020F0502020204030204" pitchFamily="34" charset="0"/>
                        </a:rPr>
                        <a:t>ΤΚ Αγ. Πολυκάρπου</a:t>
                      </a:r>
                      <a:endParaRPr lang="el-GR" sz="16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747</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18%</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881</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80%</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705</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270125030"/>
                  </a:ext>
                </a:extLst>
              </a:tr>
              <a:tr h="190500">
                <a:tc>
                  <a:txBody>
                    <a:bodyPr/>
                    <a:lstStyle/>
                    <a:p>
                      <a:pPr algn="ctr">
                        <a:lnSpc>
                          <a:spcPct val="107000"/>
                        </a:lnSpc>
                        <a:spcAft>
                          <a:spcPts val="800"/>
                        </a:spcAft>
                      </a:pPr>
                      <a:r>
                        <a:rPr lang="el-GR" sz="1600" b="1">
                          <a:solidFill>
                            <a:srgbClr val="7030A0"/>
                          </a:solidFill>
                          <a:effectLst/>
                          <a:latin typeface="Calibri" panose="020F0502020204030204" pitchFamily="34" charset="0"/>
                          <a:cs typeface="Calibri" panose="020F0502020204030204" pitchFamily="34" charset="0"/>
                        </a:rPr>
                        <a:t>12</a:t>
                      </a:r>
                      <a:endParaRPr lang="el-GR" sz="1600" b="1">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dirty="0">
                          <a:solidFill>
                            <a:srgbClr val="7030A0"/>
                          </a:solidFill>
                          <a:effectLst/>
                          <a:latin typeface="Calibri" panose="020F0502020204030204" pitchFamily="34" charset="0"/>
                          <a:cs typeface="Calibri" panose="020F0502020204030204" pitchFamily="34" charset="0"/>
                        </a:rPr>
                        <a:t>ΤΚ Καρκιναγρίου</a:t>
                      </a:r>
                      <a:endParaRPr lang="el-GR" sz="16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286</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3%</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a:effectLst/>
                          <a:latin typeface="Calibri" panose="020F0502020204030204" pitchFamily="34" charset="0"/>
                          <a:cs typeface="Calibri" panose="020F0502020204030204" pitchFamily="34" charset="0"/>
                        </a:rPr>
                        <a:t>295</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80%</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dirty="0">
                          <a:effectLst/>
                          <a:latin typeface="Calibri" panose="020F0502020204030204" pitchFamily="34" charset="0"/>
                          <a:cs typeface="Calibri" panose="020F0502020204030204" pitchFamily="34" charset="0"/>
                        </a:rPr>
                        <a:t>236</a:t>
                      </a:r>
                      <a:endParaRPr lang="el-GR" sz="1600" b="1"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1841985709"/>
                  </a:ext>
                </a:extLst>
              </a:tr>
              <a:tr h="190500">
                <a:tc>
                  <a:txBody>
                    <a:bodyPr/>
                    <a:lstStyle/>
                    <a:p>
                      <a:pPr>
                        <a:lnSpc>
                          <a:spcPct val="107000"/>
                        </a:lnSpc>
                        <a:spcAft>
                          <a:spcPts val="800"/>
                        </a:spcAft>
                      </a:pPr>
                      <a:r>
                        <a:rPr lang="el-GR" sz="1600" b="1">
                          <a:effectLst/>
                          <a:latin typeface="Calibri" panose="020F0502020204030204" pitchFamily="34" charset="0"/>
                          <a:cs typeface="Calibri" panose="020F0502020204030204" pitchFamily="34" charset="0"/>
                        </a:rPr>
                        <a:t> </a:t>
                      </a:r>
                      <a:endParaRPr lang="el-GR" sz="1600" b="1">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Σύνολα</a:t>
                      </a:r>
                      <a:endParaRPr lang="el-GR" sz="1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8431</a:t>
                      </a:r>
                      <a:endParaRPr lang="el-GR" sz="1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nSpc>
                          <a:spcPct val="107000"/>
                        </a:lnSpc>
                        <a:spcAft>
                          <a:spcPts val="800"/>
                        </a:spcAft>
                      </a:pPr>
                      <a:r>
                        <a:rPr lang="el-GR" sz="1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l-GR" sz="1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9742</a:t>
                      </a:r>
                      <a:endParaRPr lang="el-GR" sz="1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l-GR" sz="1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lnSpc>
                          <a:spcPct val="107000"/>
                        </a:lnSpc>
                        <a:spcAft>
                          <a:spcPts val="800"/>
                        </a:spcAft>
                      </a:pPr>
                      <a:r>
                        <a:rPr lang="el-GR" sz="1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5442</a:t>
                      </a:r>
                      <a:endParaRPr lang="el-GR" sz="1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val="700588732"/>
                  </a:ext>
                </a:extLst>
              </a:tr>
            </a:tbl>
          </a:graphicData>
        </a:graphic>
      </p:graphicFrame>
      <p:sp>
        <p:nvSpPr>
          <p:cNvPr id="7" name="TextBox 6">
            <a:extLst>
              <a:ext uri="{FF2B5EF4-FFF2-40B4-BE49-F238E27FC236}">
                <a16:creationId xmlns:a16="http://schemas.microsoft.com/office/drawing/2014/main" id="{47902D1B-F66E-83EF-C76C-F7BF54BDD0EB}"/>
              </a:ext>
            </a:extLst>
          </p:cNvPr>
          <p:cNvSpPr txBox="1"/>
          <p:nvPr/>
        </p:nvSpPr>
        <p:spPr>
          <a:xfrm>
            <a:off x="408432" y="6061374"/>
            <a:ext cx="4608576" cy="344069"/>
          </a:xfrm>
          <a:prstGeom prst="rect">
            <a:avLst/>
          </a:prstGeom>
          <a:noFill/>
          <a:ln>
            <a:solidFill>
              <a:schemeClr val="bg2"/>
            </a:solidFill>
          </a:ln>
        </p:spPr>
        <p:txBody>
          <a:bodyPr wrap="square">
            <a:spAutoFit/>
          </a:bodyPr>
          <a:lstStyle/>
          <a:p>
            <a:pPr algn="just">
              <a:lnSpc>
                <a:spcPct val="107000"/>
              </a:lnSpc>
              <a:spcBef>
                <a:spcPts val="600"/>
              </a:spcBef>
              <a:spcAft>
                <a:spcPts val="800"/>
              </a:spcAft>
            </a:pPr>
            <a:r>
              <a:rPr lang="el-GR" sz="1600" b="1" i="1" dirty="0">
                <a:effectLst/>
                <a:latin typeface="Calibri" panose="020F0502020204030204" pitchFamily="34" charset="0"/>
                <a:ea typeface="Calibri" panose="020F0502020204030204" pitchFamily="34" charset="0"/>
                <a:cs typeface="Calibri" panose="020F0502020204030204" pitchFamily="34" charset="0"/>
              </a:rPr>
              <a:t>(Μ.Ρ.Μ. = Μέσος Ρυθμός Μεταβολής)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7AA44D90-5E15-1D7B-AE87-2C83B36D0A02}"/>
              </a:ext>
            </a:extLst>
          </p:cNvPr>
          <p:cNvSpPr txBox="1"/>
          <p:nvPr/>
        </p:nvSpPr>
        <p:spPr>
          <a:xfrm>
            <a:off x="274320" y="823203"/>
            <a:ext cx="8595360" cy="5754524"/>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Με ένα αυτοκίνητο μετακινούνται συνήθως 2 άτομα, άρα τα διερχόμενα αυτοκίνητα θα είναι το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1/2</a:t>
            </a:r>
            <a:r>
              <a:rPr lang="el-GR" sz="2000" b="1" dirty="0">
                <a:effectLst/>
                <a:latin typeface="Calibri" panose="020F0502020204030204" pitchFamily="34" charset="0"/>
                <a:ea typeface="Calibri" panose="020F0502020204030204" pitchFamily="34" charset="0"/>
                <a:cs typeface="Calibri" panose="020F0502020204030204" pitchFamily="34" charset="0"/>
              </a:rPr>
              <a:t>) του ενεργού πληθυσμού. Κάθε τέτοια διέλευση υπολογίζεται ότι θα γίνεται 4 φορές τον μήνα ή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48</a:t>
            </a:r>
            <a:r>
              <a:rPr lang="el-GR" sz="2000" b="1" dirty="0">
                <a:effectLst/>
                <a:latin typeface="Calibri" panose="020F0502020204030204" pitchFamily="34" charset="0"/>
                <a:ea typeface="Calibri" panose="020F0502020204030204" pitchFamily="34" charset="0"/>
                <a:cs typeface="Calibri" panose="020F0502020204030204" pitchFamily="34" charset="0"/>
              </a:rPr>
              <a:t>)  τον χρόνο. Ακόμη κάθε μετάβαση συνεπάγεται και μια επιστροφή, άρα έχομε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a:t>
            </a:r>
            <a:r>
              <a:rPr lang="el-GR" sz="2000" b="1" dirty="0">
                <a:effectLst/>
                <a:latin typeface="Calibri" panose="020F0502020204030204" pitchFamily="34" charset="0"/>
                <a:ea typeface="Calibri" panose="020F0502020204030204" pitchFamily="34" charset="0"/>
                <a:cs typeface="Calibri" panose="020F0502020204030204" pitchFamily="34" charset="0"/>
              </a:rPr>
              <a:t>) διελεύσεις.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Λαμβάνοντας αυτά υπόψη μας έχομε ότι: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Οι ετήσιες διελεύσεις θα είναι</a:t>
            </a:r>
            <a:r>
              <a:rPr lang="el-GR" sz="2000" b="1" dirty="0">
                <a:effectLst/>
                <a:latin typeface="Calibri" panose="020F0502020204030204" pitchFamily="34" charset="0"/>
                <a:ea typeface="Calibri" panose="020F0502020204030204" pitchFamily="34" charset="0"/>
                <a:cs typeface="Calibri" panose="020F0502020204030204" pitchFamily="34" charset="0"/>
              </a:rPr>
              <a:t>: 5442</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(1/4)</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(1/2)</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(48)</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(2) =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65304</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latin typeface="Calibri" panose="020F0502020204030204" pitchFamily="34" charset="0"/>
                <a:ea typeface="Calibri" panose="020F0502020204030204" pitchFamily="34" charset="0"/>
                <a:cs typeface="Calibri" panose="020F0502020204030204" pitchFamily="34" charset="0"/>
              </a:rPr>
              <a:t>και</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η ετήσια δαπάνη      </a:t>
            </a:r>
            <a:r>
              <a:rPr lang="el-GR" sz="2000" b="1" dirty="0">
                <a:effectLst/>
                <a:latin typeface="Calibri" panose="020F0502020204030204" pitchFamily="34" charset="0"/>
                <a:ea typeface="Calibri" panose="020F0502020204030204" pitchFamily="34" charset="0"/>
                <a:cs typeface="Calibri" panose="020F0502020204030204" pitchFamily="34" charset="0"/>
              </a:rPr>
              <a:t>6 5304*0,717€………………….  =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46.820€ανά χιλ/τρο</a:t>
            </a:r>
            <a:endPar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Εκτός όμως των κατοίκων, επίσης σημαντικό ρόλο παίζουν οι Έλληνες και αλλοδαποί  τουρίστες. Από πληροφορίες των ναυτιλιακών πρακτορείων έχομε έκδοση, μέσα στην τουριστική περίοδο, 120.000 εισιτηρίων ατόμων, τα οποία ανά τρία κατά μέσο όρο χρησιμοποιούν ένα δικό τους ή νοικιασμένο αυτοκίνητο, </a:t>
            </a:r>
            <a:r>
              <a:rPr lang="el-GR" sz="2000" b="1" u="sng" dirty="0">
                <a:effectLst/>
                <a:latin typeface="Calibri" panose="020F0502020204030204" pitchFamily="34" charset="0"/>
                <a:ea typeface="Calibri" panose="020F0502020204030204" pitchFamily="34" charset="0"/>
                <a:cs typeface="Calibri" panose="020F0502020204030204" pitchFamily="34" charset="0"/>
              </a:rPr>
              <a:t>δηλαδή 120.000/3= 40.000 αυτοκίνητα</a:t>
            </a:r>
            <a:r>
              <a:rPr lang="el-GR" sz="2000" b="1" dirty="0">
                <a:effectLst/>
                <a:latin typeface="Calibri" panose="020F0502020204030204" pitchFamily="34" charset="0"/>
                <a:ea typeface="Calibri" panose="020F0502020204030204" pitchFamily="34" charset="0"/>
                <a:cs typeface="Calibri" panose="020F0502020204030204" pitchFamily="34" charset="0"/>
              </a:rPr>
              <a:t>. Αυτά, στη διάρκεια της παραμονής τους στο νησί, θα διέλθουν τουλάχιστον δυο φορές από την προτεινομένη σήραγγα (μετάβαση και επιστροφή), δηλαδή έχομε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80.000 διελεύσεις</a:t>
            </a:r>
            <a:r>
              <a:rPr lang="el-GR" sz="2000" b="1" dirty="0">
                <a:effectLst/>
                <a:latin typeface="Calibri" panose="020F0502020204030204" pitchFamily="34" charset="0"/>
                <a:ea typeface="Calibri" panose="020F0502020204030204" pitchFamily="34" charset="0"/>
                <a:cs typeface="Calibri" panose="020F0502020204030204" pitchFamily="34" charset="0"/>
              </a:rPr>
              <a:t>. Το κόστος μετακίνησης αυτών είναι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0,36 €/τουρίστ. αυτοκ. και χιλιομ.</a:t>
            </a:r>
            <a:r>
              <a:rPr lang="el-GR" sz="2000" b="1" dirty="0">
                <a:effectLst/>
                <a:latin typeface="Calibri" panose="020F0502020204030204" pitchFamily="34" charset="0"/>
                <a:ea typeface="Calibri" panose="020F0502020204030204" pitchFamily="34" charset="0"/>
                <a:cs typeface="Calibri" panose="020F0502020204030204" pitchFamily="34" charset="0"/>
              </a:rPr>
              <a:t>, όπως αναλύεται πιο πάνω, χωρίς δηλαδή τη δαπάνη απώλειας ημερομισθίου.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Η ετήσια λοιπόν δαπάνη</a:t>
            </a:r>
            <a:r>
              <a:rPr lang="el-GR" sz="2000" b="1" dirty="0">
                <a:effectLst/>
                <a:latin typeface="Calibri" panose="020F0502020204030204" pitchFamily="34" charset="0"/>
                <a:ea typeface="Calibri" panose="020F0502020204030204" pitchFamily="34" charset="0"/>
                <a:cs typeface="Calibri" panose="020F0502020204030204" pitchFamily="34" charset="0"/>
              </a:rPr>
              <a:t> μετακίνησης τουριστικών αυτοκινήτων που θα διέλθουν από τη σήραγγα είναι: 80.000*0,36€ ……….=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28.880€ ανά χιλιόμετρο</a:t>
            </a:r>
            <a:r>
              <a:rPr lang="el-GR" sz="2000" b="1"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Συνολικά για τις </a:t>
            </a:r>
            <a:r>
              <a:rPr lang="el-GR" sz="2000" b="1" dirty="0">
                <a:effectLst/>
                <a:latin typeface="Calibri" panose="020F0502020204030204" pitchFamily="34" charset="0"/>
                <a:ea typeface="Calibri" panose="020F0502020204030204" pitchFamily="34" charset="0"/>
                <a:cs typeface="Calibri" panose="020F0502020204030204" pitchFamily="34" charset="0"/>
              </a:rPr>
              <a:t>65.304 + 80.000=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145.304 διελεύσεις </a:t>
            </a:r>
            <a:r>
              <a:rPr lang="el-GR" sz="2000" b="1" dirty="0">
                <a:effectLst/>
                <a:latin typeface="Calibri" panose="020F0502020204030204" pitchFamily="34" charset="0"/>
                <a:ea typeface="Calibri" panose="020F0502020204030204" pitchFamily="34" charset="0"/>
                <a:cs typeface="Calibri" panose="020F0502020204030204" pitchFamily="34" charset="0"/>
              </a:rPr>
              <a:t>δαπανώνται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sz="2000" b="1" dirty="0">
                <a:effectLst/>
                <a:latin typeface="Calibri" panose="020F0502020204030204" pitchFamily="34" charset="0"/>
                <a:ea typeface="Calibri" panose="020F0502020204030204" pitchFamily="34" charset="0"/>
                <a:cs typeface="Calibri" panose="020F0502020204030204" pitchFamily="34" charset="0"/>
              </a:rPr>
              <a:t>46.820 + 28.880 ………………………………………….=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75.700€/χιλιομ.</a:t>
            </a:r>
            <a:endPar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008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9EB44D33-570E-81AF-5F0B-AF457CE0D977}"/>
              </a:ext>
            </a:extLst>
          </p:cNvPr>
          <p:cNvSpPr txBox="1"/>
          <p:nvPr/>
        </p:nvSpPr>
        <p:spPr>
          <a:xfrm>
            <a:off x="278802" y="1060366"/>
            <a:ext cx="7975181" cy="353430"/>
          </a:xfrm>
          <a:prstGeom prst="rect">
            <a:avLst/>
          </a:prstGeom>
          <a:noFill/>
          <a:ln>
            <a:solidFill>
              <a:schemeClr val="bg2"/>
            </a:solidFill>
          </a:ln>
        </p:spPr>
        <p:txBody>
          <a:bodyPr wrap="square">
            <a:spAutoFit/>
          </a:bodyPr>
          <a:lstStyle/>
          <a:p>
            <a:pPr>
              <a:lnSpc>
                <a:spcPts val="1800"/>
              </a:lnSpc>
              <a:spcBef>
                <a:spcPts val="600"/>
              </a:spcBef>
              <a:spcAft>
                <a:spcPts val="300"/>
              </a:spcAft>
            </a:pPr>
            <a:r>
              <a:rPr lang="el-GR" sz="2600" b="1" dirty="0">
                <a:solidFill>
                  <a:schemeClr val="tx2"/>
                </a:solidFill>
                <a:latin typeface="Calibri" panose="020F0502020204030204" pitchFamily="34" charset="0"/>
                <a:cs typeface="Calibri" panose="020F0502020204030204" pitchFamily="34" charset="0"/>
              </a:rPr>
              <a:t>8.2.- Ετήσιο όφελος από την Κατασκευή της Σήραγγας </a:t>
            </a:r>
          </a:p>
        </p:txBody>
      </p:sp>
      <p:sp>
        <p:nvSpPr>
          <p:cNvPr id="6" name="TextBox 5">
            <a:extLst>
              <a:ext uri="{FF2B5EF4-FFF2-40B4-BE49-F238E27FC236}">
                <a16:creationId xmlns:a16="http://schemas.microsoft.com/office/drawing/2014/main" id="{EAE4B8FA-2C33-9011-9EB4-0D540C1E0C71}"/>
              </a:ext>
            </a:extLst>
          </p:cNvPr>
          <p:cNvSpPr txBox="1"/>
          <p:nvPr/>
        </p:nvSpPr>
        <p:spPr>
          <a:xfrm>
            <a:off x="278802" y="1516484"/>
            <a:ext cx="8426286" cy="4840812"/>
          </a:xfrm>
          <a:prstGeom prst="rect">
            <a:avLst/>
          </a:prstGeom>
          <a:noFill/>
          <a:ln>
            <a:solidFill>
              <a:schemeClr val="bg2"/>
            </a:solidFill>
          </a:ln>
        </p:spPr>
        <p:txBody>
          <a:bodyPr wrap="square">
            <a:spAutoFit/>
          </a:bodyPr>
          <a:lstStyle/>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Ήδη μπορεί να υπολογιστεί το ετήσιο όφελος από την κατασκευή της σήραγγας για τις δυο εκδοχές της, παρατηρώντας τις αποστάσεις όπως αναγράφονται στους χάρτες των σελίδων -8-  και -9-έχομε: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Χωρίς τη σήραγγα η απόσταση Άρη Ποταμού - Αγίου Κηρύκου είναι 15,50 + 17,00 = </a:t>
            </a:r>
            <a:r>
              <a:rPr lang="el-GR" sz="2000" b="1" u="sng" dirty="0">
                <a:effectLst/>
                <a:latin typeface="Calibri" panose="020F0502020204030204" pitchFamily="34" charset="0"/>
                <a:ea typeface="Calibri" panose="020F0502020204030204" pitchFamily="34" charset="0"/>
                <a:cs typeface="Calibri" panose="020F0502020204030204" pitchFamily="34" charset="0"/>
              </a:rPr>
              <a:t>32,50 </a:t>
            </a:r>
            <a:r>
              <a:rPr lang="en-US" sz="2000" b="1" u="sng"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ενώ μετά την κατασκευή της θα είναι:</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Στην πρώτη εκδοχή</a:t>
            </a:r>
            <a:r>
              <a:rPr lang="el-GR" sz="2000" b="1" dirty="0">
                <a:effectLst/>
                <a:latin typeface="Calibri" panose="020F0502020204030204" pitchFamily="34" charset="0"/>
                <a:ea typeface="Calibri" panose="020F0502020204030204" pitchFamily="34" charset="0"/>
                <a:cs typeface="Calibri" panose="020F0502020204030204" pitchFamily="34" charset="0"/>
              </a:rPr>
              <a:t>:   6,05 +6,00 = </a:t>
            </a:r>
            <a:r>
              <a:rPr lang="el-GR" sz="2000" b="1" u="sng" dirty="0">
                <a:effectLst/>
                <a:latin typeface="Calibri" panose="020F0502020204030204" pitchFamily="34" charset="0"/>
                <a:ea typeface="Calibri" panose="020F0502020204030204" pitchFamily="34" charset="0"/>
                <a:cs typeface="Calibri" panose="020F0502020204030204" pitchFamily="34" charset="0"/>
              </a:rPr>
              <a:t>12,05</a:t>
            </a:r>
            <a:r>
              <a:rPr lang="el-GR" sz="2000" b="1" dirty="0">
                <a:effectLst/>
                <a:latin typeface="Calibri" panose="020F0502020204030204" pitchFamily="34" charset="0"/>
                <a:ea typeface="Calibri" panose="020F0502020204030204" pitchFamily="34" charset="0"/>
                <a:cs typeface="Calibri" panose="020F0502020204030204" pitchFamily="34" charset="0"/>
              </a:rPr>
              <a:t> αντί 32,50. Άρα διαφορά 20,45 </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ή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ετήσιο όφελος  </a:t>
            </a:r>
            <a:r>
              <a:rPr lang="el-GR" sz="2000" b="1" dirty="0">
                <a:effectLst/>
                <a:latin typeface="Calibri" panose="020F0502020204030204" pitchFamily="34" charset="0"/>
                <a:ea typeface="Calibri" panose="020F0502020204030204" pitchFamily="34" charset="0"/>
                <a:cs typeface="Calibri" panose="020F0502020204030204" pitchFamily="34" charset="0"/>
              </a:rPr>
              <a:t>20,45*75.700 =</a:t>
            </a:r>
            <a:r>
              <a:rPr lang="el-GR"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1.548.000 €</a:t>
            </a:r>
            <a:r>
              <a:rPr lang="el-GR" sz="2000" b="1" u="sng"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Στην δεύτερη εκδοχή</a:t>
            </a:r>
            <a:r>
              <a:rPr lang="el-GR" sz="2000" b="1" dirty="0">
                <a:effectLst/>
                <a:latin typeface="Calibri" panose="020F0502020204030204" pitchFamily="34" charset="0"/>
                <a:ea typeface="Calibri" panose="020F0502020204030204" pitchFamily="34" charset="0"/>
                <a:cs typeface="Calibri" panose="020F0502020204030204" pitchFamily="34" charset="0"/>
              </a:rPr>
              <a:t>: 7,94 +6,00 = 13,94 αντί 32,50. Άρα διαφορά 18,56 </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ή </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ετήσιο όφελος </a:t>
            </a:r>
            <a:r>
              <a:rPr lang="el-GR" sz="2000" b="1" dirty="0">
                <a:effectLst/>
                <a:latin typeface="Calibri" panose="020F0502020204030204" pitchFamily="34" charset="0"/>
                <a:ea typeface="Calibri" panose="020F0502020204030204" pitchFamily="34" charset="0"/>
                <a:cs typeface="Calibri" panose="020F0502020204030204" pitchFamily="34" charset="0"/>
              </a:rPr>
              <a:t>18,56*75.700 =</a:t>
            </a:r>
            <a:r>
              <a:rPr lang="el-GR"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1.405.000€</a:t>
            </a:r>
            <a:r>
              <a:rPr lang="el-GR" sz="2000" b="1" u="sng"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Το μεγαλύτερο όφελος είναι στην πρώτη εκδοχή κατά 1,89 </a:t>
            </a:r>
            <a:r>
              <a:rPr lang="en-US"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Km</a:t>
            </a:r>
            <a:r>
              <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από τη δεύτερη  ή </a:t>
            </a:r>
            <a:r>
              <a:rPr lang="el-GR"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143.000 €/έτος.</a:t>
            </a:r>
            <a:endPar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Στην πρώτη εκδοχή έχουμε επιπλέον όφελος από τις ευνοϊκότερες συνθήκες οδήγησης λόγω χαμηλότερου υψόμετρου 360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 αντί 500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 πλέον την οικονομία καυσίμου για την απαιτούμενη ενέργεια ανόδου με πρόσθετο ύψος 140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0F63D7D7-7990-25A7-C212-CAE9F09D93C2}"/>
              </a:ext>
            </a:extLst>
          </p:cNvPr>
          <p:cNvSpPr txBox="1"/>
          <p:nvPr/>
        </p:nvSpPr>
        <p:spPr>
          <a:xfrm>
            <a:off x="402336" y="909504"/>
            <a:ext cx="7303008" cy="677108"/>
          </a:xfrm>
          <a:prstGeom prst="rect">
            <a:avLst/>
          </a:prstGeom>
          <a:noFill/>
          <a:ln>
            <a:solidFill>
              <a:schemeClr val="bg2"/>
            </a:solidFill>
          </a:ln>
        </p:spPr>
        <p:txBody>
          <a:bodyPr wrap="square">
            <a:spAutoFit/>
          </a:bodyPr>
          <a:lstStyle/>
          <a:p>
            <a:pPr lvl="0" algn="just" fontAlgn="base">
              <a:spcBef>
                <a:spcPts val="600"/>
              </a:spcBef>
              <a:spcAft>
                <a:spcPct val="0"/>
              </a:spcAft>
            </a:pPr>
            <a:r>
              <a:rPr lang="el-GR" sz="3800" b="1" dirty="0">
                <a:solidFill>
                  <a:schemeClr val="tx2"/>
                </a:solidFill>
                <a:latin typeface="Calibri" panose="020F0502020204030204" pitchFamily="34" charset="0"/>
                <a:ea typeface="+mj-ea"/>
                <a:cs typeface="Calibri" panose="020F0502020204030204" pitchFamily="34" charset="0"/>
              </a:rPr>
              <a:t>9. Μεθοδολογία Κατασκευής </a:t>
            </a:r>
          </a:p>
        </p:txBody>
      </p:sp>
      <p:sp>
        <p:nvSpPr>
          <p:cNvPr id="6" name="TextBox 5">
            <a:extLst>
              <a:ext uri="{FF2B5EF4-FFF2-40B4-BE49-F238E27FC236}">
                <a16:creationId xmlns:a16="http://schemas.microsoft.com/office/drawing/2014/main" id="{BD2F0FD0-6AC3-0AE6-54F3-E430E84B3F2A}"/>
              </a:ext>
            </a:extLst>
          </p:cNvPr>
          <p:cNvSpPr txBox="1"/>
          <p:nvPr/>
        </p:nvSpPr>
        <p:spPr>
          <a:xfrm>
            <a:off x="402336" y="1807796"/>
            <a:ext cx="8436864" cy="3949543"/>
          </a:xfrm>
          <a:prstGeom prst="rect">
            <a:avLst/>
          </a:prstGeom>
          <a:noFill/>
          <a:ln>
            <a:solidFill>
              <a:schemeClr val="bg2"/>
            </a:solidFill>
          </a:ln>
        </p:spPr>
        <p:txBody>
          <a:bodyPr wrap="square">
            <a:spAutoFit/>
          </a:bodyPr>
          <a:lstStyle/>
          <a:p>
            <a:pPr>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Σύμφωνα με την σύγχρονη Τεχνολογία Σηράγγων η μεθοδολογία Κατασκευής του Έργου διακρίνεται στα παρακάτω στάδια:</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216000" indent="-252000">
              <a:lnSpc>
                <a:spcPts val="1800"/>
              </a:lnSpc>
              <a:spcBef>
                <a:spcPts val="600"/>
              </a:spcBef>
              <a:spcAft>
                <a:spcPts val="800"/>
              </a:spcAft>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Προκαταρτική μελέτη Σήραγγας με την  εκπόνηση γεωλογικής Μελέτης και Γεωτεχνικών Ερευνών μετά την επιλογή του άξονα της οδού.</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216000" indent="-252000">
              <a:lnSpc>
                <a:spcPts val="1800"/>
              </a:lnSpc>
              <a:spcBef>
                <a:spcPts val="600"/>
              </a:spcBef>
              <a:spcAft>
                <a:spcPts val="800"/>
              </a:spcAft>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Οριστική μελέτη και έγκριση μελέτης ΕΡΓΑ ΚΑΙ ΕΓΚΑΤΑΣΤΑΣΕΙΣ ΣΗΡΑΓΓΑΣ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144000" algn="just">
              <a:lnSpc>
                <a:spcPts val="1800"/>
              </a:lnSpc>
              <a:spcBef>
                <a:spcPts val="600"/>
              </a:spcBef>
              <a:spcAft>
                <a:spcPts val="800"/>
              </a:spcAft>
              <a:buFont typeface="+mj-lt"/>
              <a:buAutoNum type="romanLcPeriod"/>
            </a:pPr>
            <a:r>
              <a:rPr lang="el-GR" sz="2000" b="1" dirty="0">
                <a:effectLst/>
                <a:latin typeface="Calibri" panose="020F0502020204030204" pitchFamily="34" charset="0"/>
                <a:ea typeface="Calibri" panose="020F0502020204030204" pitchFamily="34" charset="0"/>
                <a:cs typeface="Calibri" panose="020F0502020204030204" pitchFamily="34" charset="0"/>
              </a:rPr>
              <a:t> Φωτισμός, Αερισμοί κλπ</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144000" algn="just">
              <a:lnSpc>
                <a:spcPts val="1800"/>
              </a:lnSpc>
              <a:spcBef>
                <a:spcPts val="600"/>
              </a:spcBef>
              <a:spcAft>
                <a:spcPts val="800"/>
              </a:spcAft>
              <a:buFont typeface="+mj-lt"/>
              <a:buAutoNum type="romanLcPeriod"/>
            </a:pPr>
            <a:r>
              <a:rPr lang="el-GR" sz="2000" b="1" dirty="0">
                <a:effectLst/>
                <a:latin typeface="Calibri" panose="020F0502020204030204" pitchFamily="34" charset="0"/>
                <a:ea typeface="Calibri" panose="020F0502020204030204" pitchFamily="34" charset="0"/>
                <a:cs typeface="Calibri" panose="020F0502020204030204" pitchFamily="34" charset="0"/>
              </a:rPr>
              <a:t> Έλεγχος και ασφάλεια κυκλοφορίας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144000" algn="just">
              <a:lnSpc>
                <a:spcPts val="1800"/>
              </a:lnSpc>
              <a:spcBef>
                <a:spcPts val="600"/>
              </a:spcBef>
              <a:spcAft>
                <a:spcPts val="800"/>
              </a:spcAft>
              <a:buFont typeface="+mj-lt"/>
              <a:buAutoNum type="romanLcPeriod"/>
            </a:pPr>
            <a:r>
              <a:rPr lang="el-GR" sz="2000" b="1" dirty="0">
                <a:effectLst/>
                <a:latin typeface="Calibri" panose="020F0502020204030204" pitchFamily="34" charset="0"/>
                <a:ea typeface="Calibri" panose="020F0502020204030204" pitchFamily="34" charset="0"/>
                <a:cs typeface="Calibri" panose="020F0502020204030204" pitchFamily="34" charset="0"/>
              </a:rPr>
              <a:t> Αντιμετώπιση έκτακτων περιστατικών (ατύχημα, πυρόσβεση, έξοδοι διαφυγής, αναστροφή οχημάτων, σταθμοί καταφυγής, επικοινωνίες έκτακτης ανάγκης κλπ)</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144000" algn="just">
              <a:lnSpc>
                <a:spcPts val="1800"/>
              </a:lnSpc>
              <a:spcBef>
                <a:spcPts val="600"/>
              </a:spcBef>
              <a:spcAft>
                <a:spcPts val="800"/>
              </a:spcAft>
              <a:buFont typeface="+mj-lt"/>
              <a:buAutoNum type="romanLcPeriod"/>
            </a:pPr>
            <a:r>
              <a:rPr lang="el-GR" sz="2000" b="1" dirty="0">
                <a:effectLst/>
                <a:latin typeface="Calibri" panose="020F0502020204030204" pitchFamily="34" charset="0"/>
                <a:ea typeface="Calibri" panose="020F0502020204030204" pitchFamily="34" charset="0"/>
                <a:cs typeface="Calibri" panose="020F0502020204030204" pitchFamily="34" charset="0"/>
              </a:rPr>
              <a:t> Σήραγγες μεγάλου μήκους (άνω 2</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κτήρια Η/Μ (Η/Ζ, Μ/Τ κλπ) προσωπικό ασφαλείας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1918A11C-99B3-93C9-768C-36E091CA60C6}"/>
              </a:ext>
            </a:extLst>
          </p:cNvPr>
          <p:cNvSpPr txBox="1"/>
          <p:nvPr/>
        </p:nvSpPr>
        <p:spPr>
          <a:xfrm>
            <a:off x="353568" y="862840"/>
            <a:ext cx="8436864" cy="5869940"/>
          </a:xfrm>
          <a:prstGeom prst="rect">
            <a:avLst/>
          </a:prstGeom>
          <a:noFill/>
          <a:ln>
            <a:solidFill>
              <a:schemeClr val="bg2"/>
            </a:solidFill>
          </a:ln>
        </p:spPr>
        <p:txBody>
          <a:bodyPr wrap="square">
            <a:spAutoFit/>
          </a:bodyPr>
          <a:lstStyle/>
          <a:p>
            <a:pPr>
              <a:lnSpc>
                <a:spcPts val="1800"/>
              </a:lnSpc>
              <a:spcBef>
                <a:spcPts val="600"/>
              </a:spcBef>
              <a:spcAft>
                <a:spcPts val="600"/>
              </a:spcAft>
            </a:pP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ΜΕΤΡΑ ΠΡΟΛΗΨΗΣ ΑΤΥΧΗΜΑΤΩΝ </a:t>
            </a:r>
            <a:endPar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Μειωμένα όρια ταχύτητας (80 – 100</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hr</a:t>
            </a:r>
            <a:r>
              <a:rPr lang="el-GR" sz="2000" b="1" dirty="0">
                <a:effectLst/>
                <a:latin typeface="Calibri" panose="020F0502020204030204" pitchFamily="34" charset="0"/>
                <a:ea typeface="Calibri" panose="020F0502020204030204" pitchFamily="34" charset="0"/>
                <a:cs typeface="Calibri" panose="020F0502020204030204" pitchFamily="34" charset="0"/>
              </a:rPr>
              <a:t>) και στην περιοχή εισόδου και εξόδου.</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Παρακολούθηση και έλεγχος (</a:t>
            </a:r>
            <a:r>
              <a:rPr lang="en-US" sz="2000" b="1" dirty="0">
                <a:effectLst/>
                <a:latin typeface="Calibri" panose="020F0502020204030204" pitchFamily="34" charset="0"/>
                <a:ea typeface="Calibri" panose="020F0502020204030204" pitchFamily="34" charset="0"/>
                <a:cs typeface="Calibri" panose="020F0502020204030204" pitchFamily="34" charset="0"/>
              </a:rPr>
              <a:t>speedmonitoring</a:t>
            </a:r>
            <a:r>
              <a:rPr lang="el-GR" sz="2000" b="1" dirty="0">
                <a:effectLst/>
                <a:latin typeface="Calibri" panose="020F0502020204030204" pitchFamily="34" charset="0"/>
                <a:ea typeface="Calibri" panose="020F0502020204030204" pitchFamily="34" charset="0"/>
                <a:cs typeface="Calibri" panose="020F0502020204030204" pitchFamily="34" charset="0"/>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Μέγιστη κλίση εντός Σήραγγας άνω του 1 </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1,5%.Πλεονεκτήματα (μικρότερη ρύπανση, μικρή πιθανότητα ατυχημάτων, μη διασπορά εύφλεκτων υλικών, σταθερή ταχύτητα βαρέων  οχημάτων.</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Στην περίπτωση Σήραγγας Ικαρίας, Σήραγγα Διπλής Κατεύθυνσης για μήκος 1.800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 κλίση 2%.</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Τυπική Διατομή (Β2+1) </a:t>
            </a:r>
            <a:r>
              <a:rPr lang="el-GR" sz="2000" b="1" u="sng" dirty="0">
                <a:effectLst/>
                <a:latin typeface="Calibri" panose="020F0502020204030204" pitchFamily="34" charset="0"/>
                <a:ea typeface="Calibri" panose="020F0502020204030204" pitchFamily="34" charset="0"/>
                <a:cs typeface="Calibri" panose="020F0502020204030204" pitchFamily="34" charset="0"/>
              </a:rPr>
              <a:t>πλάτος 9,5</a:t>
            </a:r>
            <a:r>
              <a:rPr lang="en-US" sz="2000" b="1" u="sng" dirty="0">
                <a:effectLst/>
                <a:latin typeface="Calibri" panose="020F0502020204030204" pitchFamily="34" charset="0"/>
                <a:ea typeface="Calibri" panose="020F0502020204030204" pitchFamily="34" charset="0"/>
                <a:cs typeface="Calibri" panose="020F0502020204030204" pitchFamily="34" charset="0"/>
              </a:rPr>
              <a:t>m</a:t>
            </a:r>
            <a:r>
              <a:rPr lang="el-GR" sz="2000" b="1" u="sng" dirty="0">
                <a:effectLst/>
                <a:latin typeface="Calibri" panose="020F0502020204030204" pitchFamily="34" charset="0"/>
                <a:ea typeface="Calibri" panose="020F0502020204030204" pitchFamily="34" charset="0"/>
                <a:cs typeface="Calibri" panose="020F0502020204030204" pitchFamily="34" charset="0"/>
              </a:rPr>
              <a:t> οδόστρωμα 7,5</a:t>
            </a:r>
            <a:r>
              <a:rPr lang="en-US" sz="2000" b="1" u="sng" dirty="0">
                <a:effectLst/>
                <a:latin typeface="Calibri" panose="020F0502020204030204" pitchFamily="34" charset="0"/>
                <a:ea typeface="Calibri" panose="020F0502020204030204" pitchFamily="34" charset="0"/>
                <a:cs typeface="Calibri" panose="020F0502020204030204" pitchFamily="34" charset="0"/>
              </a:rPr>
              <a:t>m</a:t>
            </a:r>
            <a:r>
              <a:rPr lang="el-GR" sz="2000" b="1" u="sng"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Κυκλοφοριακός Φόρτος (20.000 οχήματα/24</a:t>
            </a:r>
            <a:r>
              <a:rPr lang="en-US" sz="2000" b="1" dirty="0">
                <a:effectLst/>
                <a:latin typeface="Calibri" panose="020F0502020204030204" pitchFamily="34" charset="0"/>
                <a:ea typeface="Calibri" panose="020F0502020204030204" pitchFamily="34" charset="0"/>
                <a:cs typeface="Calibri" panose="020F0502020204030204" pitchFamily="34" charset="0"/>
              </a:rPr>
              <a:t>hr)</a:t>
            </a:r>
            <a:r>
              <a:rPr lang="el-GR" sz="2000" b="1"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Εσοχές έκτακτης στάθμευσης, μήκους 40</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(&gt;1050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 ανά 700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 (με τηλέφωνο και πυροσβεστικό κρουνό).</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Έξοδοι διαφυγής πεζών &gt;700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 ανά 350</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a:effectLst/>
                <a:latin typeface="Calibri" panose="020F0502020204030204" pitchFamily="34" charset="0"/>
                <a:ea typeface="Calibri" panose="020F0502020204030204" pitchFamily="34" charset="0"/>
                <a:cs typeface="Calibri" panose="020F0502020204030204" pitchFamily="34" charset="0"/>
              </a:rPr>
              <a:t>. Σχέδια 5.9 &amp;5.10</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485775" algn="just">
              <a:lnSpc>
                <a:spcPts val="15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Προσέγγιση οχημάτων έκτακτης ανάγκης ΌΧΙ.</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Πεζοδρόμια </a:t>
            </a:r>
            <a:r>
              <a:rPr lang="en-US" sz="2000" b="1" dirty="0">
                <a:effectLst/>
                <a:latin typeface="Calibri" panose="020F0502020204030204" pitchFamily="34" charset="0"/>
                <a:ea typeface="Calibri" panose="020F0502020204030204" pitchFamily="34" charset="0"/>
                <a:cs typeface="Calibri" panose="020F0502020204030204" pitchFamily="34" charset="0"/>
              </a:rPr>
              <a:t>min 1m</a:t>
            </a:r>
            <a:r>
              <a:rPr lang="el-GR" sz="2000" b="1"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Έλεγχος ύψους οχημάτων.</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Περιορισμοί κυκλοφορίας: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485775" algn="just">
              <a:lnSpc>
                <a:spcPts val="15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ΟΧΙ προσπέρασμα, ΟΧΙ αναστροφή, ΟΧΙ στάση, Αφή φώτων πορείας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CC4B2188-B1D3-3DDB-DAF3-AADCAC859AD4}"/>
              </a:ext>
            </a:extLst>
          </p:cNvPr>
          <p:cNvSpPr txBox="1"/>
          <p:nvPr/>
        </p:nvSpPr>
        <p:spPr>
          <a:xfrm>
            <a:off x="268224" y="1025698"/>
            <a:ext cx="8388096" cy="5437129"/>
          </a:xfrm>
          <a:prstGeom prst="rect">
            <a:avLst/>
          </a:prstGeom>
          <a:noFill/>
          <a:ln>
            <a:solidFill>
              <a:schemeClr val="bg2"/>
            </a:solidFill>
          </a:ln>
        </p:spPr>
        <p:txBody>
          <a:bodyPr wrap="square">
            <a:spAutoFit/>
          </a:bodyPr>
          <a:lstStyle/>
          <a:p>
            <a:pPr>
              <a:lnSpc>
                <a:spcPts val="1800"/>
              </a:lnSpc>
              <a:spcBef>
                <a:spcPts val="600"/>
              </a:spcBef>
              <a:spcAft>
                <a:spcPts val="600"/>
              </a:spcAft>
            </a:pP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ΑΠΑΙΤΟΥΜΕΝΕΣ ΜΕΛΕΤΕΣ</a:t>
            </a:r>
          </a:p>
          <a:p>
            <a:pPr marL="342900" indent="-342900">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Πλήρεις Γεωλογικές και Γεωτεχνικές Μελέτες,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Τοπογραφικά – Μηκοτομές – Υδρολογικά στοιχεία,</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Τεκτονική περιοχής – Εργαστηριακά,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Αξιολόγηση στοιχείων.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Bef>
                <a:spcPts val="600"/>
              </a:spcBef>
              <a:spcAft>
                <a:spcPts val="600"/>
              </a:spcAft>
            </a:pP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ΤΕΧΝΙΚΗ ΔΙΑΡΚΕΙΑ ΖΩΗΣ ΟΔΙΚΗΣ ΣΗΡΑΓΓΑΣ</a:t>
            </a:r>
          </a:p>
          <a:p>
            <a:pPr marL="342900" indent="-342900" algn="just">
              <a:lnSpc>
                <a:spcPts val="20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Συμβατικά 100 έτη (χωρίς συντήρηση δομικών στοιχείων). </a:t>
            </a:r>
          </a:p>
          <a:p>
            <a:pPr algn="just">
              <a:lnSpc>
                <a:spcPts val="2000"/>
              </a:lnSpc>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Εάν απαιτείται συντήρηση θα προβλεφθεί ασφαλής και αποδοτική Συντήρηση για την εξασφάλιση της ζωής του Έργου (</a:t>
            </a:r>
            <a:r>
              <a:rPr lang="en-US" sz="2000" b="1" dirty="0">
                <a:effectLst/>
                <a:latin typeface="Calibri" panose="020F0502020204030204" pitchFamily="34" charset="0"/>
                <a:ea typeface="Calibri" panose="020F0502020204030204" pitchFamily="34" charset="0"/>
                <a:cs typeface="Calibri" panose="020F0502020204030204" pitchFamily="34" charset="0"/>
              </a:rPr>
              <a:t>Servicelitedesign</a:t>
            </a:r>
            <a:r>
              <a:rPr lang="el-GR" sz="2000" b="1" dirty="0">
                <a:effectLst/>
                <a:latin typeface="Calibri" panose="020F0502020204030204" pitchFamily="34" charset="0"/>
                <a:ea typeface="Calibri" panose="020F0502020204030204" pitchFamily="34" charset="0"/>
                <a:cs typeface="Calibri" panose="020F0502020204030204" pitchFamily="34" charset="0"/>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Ικανοποίηση της Μελέτης Περιβαλλοντικών επιπτώσεων.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Ικανοποίηση της Μελέτης  Η/Μ και σήμανσης.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Επιπτώσεις στην κοινωνική ζωή και δραστηριότητες από την κατασκευή και λειτουργία του έργου.</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Ελαχιστοποίηση επιδράσεων σε παρακείμενες κατασκευές.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D7732453-FB79-532C-1DD7-01F3194AB2F8}"/>
              </a:ext>
            </a:extLst>
          </p:cNvPr>
          <p:cNvSpPr txBox="1"/>
          <p:nvPr/>
        </p:nvSpPr>
        <p:spPr>
          <a:xfrm>
            <a:off x="414528" y="967164"/>
            <a:ext cx="8132064" cy="5803384"/>
          </a:xfrm>
          <a:prstGeom prst="rect">
            <a:avLst/>
          </a:prstGeom>
          <a:noFill/>
          <a:ln>
            <a:solidFill>
              <a:schemeClr val="bg2"/>
            </a:solidFill>
          </a:ln>
        </p:spPr>
        <p:txBody>
          <a:bodyPr wrap="square">
            <a:spAutoFit/>
          </a:bodyPr>
          <a:lstStyle/>
          <a:p>
            <a:pPr>
              <a:lnSpc>
                <a:spcPts val="1800"/>
              </a:lnSpc>
              <a:spcBef>
                <a:spcPts val="600"/>
              </a:spcBef>
              <a:spcAft>
                <a:spcPts val="600"/>
              </a:spcAft>
            </a:pP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ΑΠΑΙΤΗΣΕΙΣ ΣΤΕΓΑΝΟΤΗΤΑΣ </a:t>
            </a:r>
          </a:p>
          <a:p>
            <a:pPr marL="486900" lvl="0" indent="-342900" algn="just">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Αποστράγγιση Βραχομάζας (αν άλλοι λόγοι δε το αποκλείουν) με απαγωγή του νερού στο αποστραγγιστικό δίκτυο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486900" lvl="0" indent="-342900" algn="just">
              <a:lnSpc>
                <a:spcPts val="1800"/>
              </a:lnSpc>
              <a:spcBef>
                <a:spcPts val="600"/>
              </a:spcBef>
              <a:spcAft>
                <a:spcPts val="6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Αποχέτευση Αποστράγγισης οδοστρώματος (πλήρης διαχωρισμός από τα υπόγεια νερά από το σύστημα απομόνωσης πίεσης). Όμβρια υγρά καθαρισμού εγκαταστάσεων, καύσιμα, υγρά απόπλυσης, πυρόσβεσης κλπ. στον τελικό  αποδέκτη.</a:t>
            </a:r>
          </a:p>
          <a:p>
            <a:pPr>
              <a:lnSpc>
                <a:spcPts val="1800"/>
              </a:lnSpc>
              <a:spcBef>
                <a:spcPts val="600"/>
              </a:spcBef>
              <a:spcAft>
                <a:spcPts val="600"/>
              </a:spcAft>
            </a:pP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ΠΡΟΣΩΡΙΝΗ ΚΑΙ ΜΟΝΙΜΗ ΥΠΟΣΤΗΡΙΞΗ</a:t>
            </a:r>
          </a:p>
          <a:p>
            <a:pPr marL="342900" lvl="0" indent="-342900" algn="just">
              <a:lnSpc>
                <a:spcPct val="107000"/>
              </a:lnSpc>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Προσωρινή Υποστήριξη (Σύμφωνα με την Μελέτη)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Μόνιμη Υποστήριξη (τελική επένδυση)</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Μόνιμες Δράσεις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Μεταβλητές Δράσεις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Ατύχημα (έκρηξη, σύγκρουση, σεισμός άλλες δράσεις)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Ελάχιστη άμεση υποστήριξη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Εκτοξευόμενο σκυρόδεμα 5</a:t>
            </a:r>
            <a:r>
              <a:rPr lang="en-US" sz="2000" b="1" dirty="0">
                <a:effectLst/>
                <a:latin typeface="Calibri" panose="020F0502020204030204" pitchFamily="34" charset="0"/>
                <a:ea typeface="Calibri" panose="020F0502020204030204" pitchFamily="34" charset="0"/>
                <a:cs typeface="Calibri" panose="020F0502020204030204" pitchFamily="34" charset="0"/>
              </a:rPr>
              <a:t>cm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Δομικό πλέγμα 1,5</a:t>
            </a:r>
            <a:r>
              <a:rPr lang="en-US" sz="2000" b="1" dirty="0">
                <a:effectLst/>
                <a:latin typeface="Calibri" panose="020F0502020204030204" pitchFamily="34" charset="0"/>
                <a:ea typeface="Calibri" panose="020F0502020204030204" pitchFamily="34" charset="0"/>
                <a:cs typeface="Calibri" panose="020F0502020204030204" pitchFamily="34" charset="0"/>
              </a:rPr>
              <a:t>kg</a:t>
            </a:r>
            <a:r>
              <a:rPr lang="el-GR" sz="2000" b="1"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baseline="30000" dirty="0">
                <a:effectLst/>
                <a:latin typeface="Calibri" panose="020F0502020204030204" pitchFamily="34" charset="0"/>
                <a:ea typeface="Calibri" panose="020F0502020204030204" pitchFamily="34" charset="0"/>
                <a:cs typeface="Calibri" panose="020F0502020204030204" pitchFamily="34" charset="0"/>
              </a:rPr>
              <a:t>2</a:t>
            </a:r>
            <a:r>
              <a:rPr lang="el-GR" sz="2000" b="1" dirty="0">
                <a:effectLst/>
                <a:latin typeface="Calibri" panose="020F0502020204030204" pitchFamily="34" charset="0"/>
                <a:ea typeface="Calibri" panose="020F0502020204030204" pitchFamily="34" charset="0"/>
                <a:cs typeface="Calibri" panose="020F0502020204030204" pitchFamily="34" charset="0"/>
              </a:rPr>
              <a:t> ή ίνες40</a:t>
            </a:r>
            <a:r>
              <a:rPr lang="en-US" sz="2000" b="1" dirty="0">
                <a:effectLst/>
                <a:latin typeface="Calibri" panose="020F0502020204030204" pitchFamily="34" charset="0"/>
                <a:ea typeface="Calibri" panose="020F0502020204030204" pitchFamily="34" charset="0"/>
                <a:cs typeface="Calibri" panose="020F0502020204030204" pitchFamily="34" charset="0"/>
              </a:rPr>
              <a:t>kg</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baseline="30000" dirty="0">
                <a:effectLst/>
                <a:latin typeface="Calibri" panose="020F0502020204030204" pitchFamily="34" charset="0"/>
                <a:ea typeface="Calibri" panose="020F0502020204030204" pitchFamily="34" charset="0"/>
                <a:cs typeface="Calibri" panose="020F0502020204030204" pitchFamily="34" charset="0"/>
              </a:rPr>
              <a:t>3</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Ελάχιστη τελική επένδυση: Πάχος 30</a:t>
            </a:r>
            <a:r>
              <a:rPr lang="en-US" sz="2000" b="1" dirty="0">
                <a:effectLst/>
                <a:latin typeface="Calibri" panose="020F0502020204030204" pitchFamily="34" charset="0"/>
                <a:ea typeface="Calibri" panose="020F0502020204030204" pitchFamily="34" charset="0"/>
                <a:cs typeface="Calibri" panose="020F0502020204030204" pitchFamily="34" charset="0"/>
              </a:rPr>
              <a:t>cm</a:t>
            </a:r>
            <a:r>
              <a:rPr lang="el-GR" sz="2000" b="1" dirty="0">
                <a:effectLst/>
                <a:latin typeface="Calibri" panose="020F0502020204030204" pitchFamily="34" charset="0"/>
                <a:ea typeface="Calibri" panose="020F0502020204030204" pitchFamily="34" charset="0"/>
                <a:cs typeface="Calibri" panose="020F0502020204030204" pitchFamily="34" charset="0"/>
              </a:rPr>
              <a:t> σκυρόδεμα </a:t>
            </a:r>
            <a:r>
              <a:rPr lang="en-US" sz="2000" b="1" dirty="0">
                <a:effectLst/>
                <a:latin typeface="Calibri" panose="020F0502020204030204" pitchFamily="34" charset="0"/>
                <a:ea typeface="Calibri" panose="020F0502020204030204" pitchFamily="34" charset="0"/>
                <a:cs typeface="Calibri" panose="020F0502020204030204" pitchFamily="34" charset="0"/>
              </a:rPr>
              <a:t>C</a:t>
            </a:r>
            <a:r>
              <a:rPr lang="el-GR" sz="2000" b="1" dirty="0">
                <a:effectLst/>
                <a:latin typeface="Calibri" panose="020F0502020204030204" pitchFamily="34" charset="0"/>
                <a:ea typeface="Calibri" panose="020F0502020204030204" pitchFamily="34" charset="0"/>
                <a:cs typeface="Calibri" panose="020F0502020204030204" pitchFamily="34" charset="0"/>
              </a:rPr>
              <a:t>20/25 άοπλο.</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el-GR" sz="2000" b="1" dirty="0">
                <a:effectLst/>
                <a:latin typeface="Calibri" panose="020F0502020204030204" pitchFamily="34" charset="0"/>
                <a:ea typeface="Calibri" panose="020F0502020204030204" pitchFamily="34" charset="0"/>
                <a:cs typeface="Calibri" panose="020F0502020204030204" pitchFamily="34" charset="0"/>
              </a:rPr>
              <a:t>Ενόργανη παρακολούθηση</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64592" y="715851"/>
            <a:ext cx="2793705" cy="688848"/>
          </a:xfrm>
        </p:spPr>
        <p:txBody>
          <a:bodyPr vert="horz" lIns="0" rIns="0" bIns="0" rtlCol="0" anchor="b">
            <a:normAutofit/>
          </a:bodyPr>
          <a:lstStyle/>
          <a:p>
            <a:pPr marL="342900" indent="-342900">
              <a:lnSpc>
                <a:spcPct val="107000"/>
              </a:lnSpc>
              <a:spcAft>
                <a:spcPts val="800"/>
              </a:spcAft>
              <a:buFont typeface="+mj-lt"/>
              <a:buAutoNum type="arabicPeriod"/>
            </a:pPr>
            <a:r>
              <a:rPr lang="el-GR" sz="3400" b="1" dirty="0">
                <a:latin typeface="Calibri" panose="020F0502020204030204" pitchFamily="34" charset="0"/>
                <a:cs typeface="Calibri" panose="020F0502020204030204" pitchFamily="34" charset="0"/>
              </a:rPr>
              <a:t>Εισαγωγή</a:t>
            </a:r>
          </a:p>
        </p:txBody>
      </p:sp>
      <p:sp>
        <p:nvSpPr>
          <p:cNvPr id="5" name="Θέση υποσέλιδου 1">
            <a:extLst>
              <a:ext uri="{FF2B5EF4-FFF2-40B4-BE49-F238E27FC236}">
                <a16:creationId xmlns:a16="http://schemas.microsoft.com/office/drawing/2014/main" id="{69F257CC-5BC8-F5BE-2FCC-DE7BC978B075}"/>
              </a:ext>
            </a:extLst>
          </p:cNvPr>
          <p:cNvSpPr txBox="1">
            <a:spLocks/>
          </p:cNvSpPr>
          <p:nvPr/>
        </p:nvSpPr>
        <p:spPr>
          <a:xfrm>
            <a:off x="3250905" y="6584156"/>
            <a:ext cx="5893095" cy="273844"/>
          </a:xfrm>
          <a:prstGeom prst="rect">
            <a:avLst/>
          </a:prstGeom>
        </p:spPr>
        <p:txBody>
          <a:bodyPr vert="horz" lIns="0" tIns="0" rIns="0" bIns="0" rtlCol="0" anchor="b"/>
          <a:lstStyle>
            <a:defPPr rtl="0">
              <a:defRPr lang="el-GR"/>
            </a:defPPr>
            <a:lvl1pPr marL="0" algn="l" defTabSz="914400" rtl="0" eaLnBrk="1" latinLnBrk="0" hangingPunct="1">
              <a:defRPr kumimoji="0"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
        <p:nvSpPr>
          <p:cNvPr id="8" name="TextBox 7">
            <a:extLst>
              <a:ext uri="{FF2B5EF4-FFF2-40B4-BE49-F238E27FC236}">
                <a16:creationId xmlns:a16="http://schemas.microsoft.com/office/drawing/2014/main" id="{AECF1B3F-2108-9CA1-E1EC-08BA3D1C8FF7}"/>
              </a:ext>
            </a:extLst>
          </p:cNvPr>
          <p:cNvSpPr txBox="1"/>
          <p:nvPr/>
        </p:nvSpPr>
        <p:spPr>
          <a:xfrm>
            <a:off x="457200" y="1380315"/>
            <a:ext cx="8382000" cy="1724318"/>
          </a:xfrm>
          <a:prstGeom prst="rect">
            <a:avLst/>
          </a:prstGeom>
          <a:noFill/>
          <a:ln>
            <a:solidFill>
              <a:schemeClr val="bg2"/>
            </a:solidFill>
          </a:ln>
        </p:spPr>
        <p:txBody>
          <a:bodyPr wrap="square">
            <a:spAutoFit/>
          </a:bodyPr>
          <a:lstStyle/>
          <a:p>
            <a:pPr algn="just">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Σκοπός της σημερινής παρουσίασης είναι αφενός η περιγραφή και αξιολόγηση των παραγόντων που συμβάλουν στην ανάπτυξη της Ικαρίας και αφετέρου να υποδειχθούν τα Αναπτυξιακά Έργα Υποδομής κυρίως τα Συγκοινωνιακά, η μεθοδολογία τους και η ωφελιμότητα για την Ικαρία και κυρίως μεταξύ αυτών η κατασκευή Σηράγγων ως Αναπτυξιακών Έργων.</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Τίτλος 2">
            <a:extLst>
              <a:ext uri="{FF2B5EF4-FFF2-40B4-BE49-F238E27FC236}">
                <a16:creationId xmlns:a16="http://schemas.microsoft.com/office/drawing/2014/main" id="{325CE5EF-7C9D-CF1A-DCBB-E79A3D8DD2B8}"/>
              </a:ext>
            </a:extLst>
          </p:cNvPr>
          <p:cNvSpPr txBox="1">
            <a:spLocks/>
          </p:cNvSpPr>
          <p:nvPr/>
        </p:nvSpPr>
        <p:spPr>
          <a:xfrm>
            <a:off x="152400" y="2996185"/>
            <a:ext cx="8772144" cy="688848"/>
          </a:xfrm>
          <a:prstGeom prst="rect">
            <a:avLst/>
          </a:prstGeom>
        </p:spPr>
        <p:txBody>
          <a:bodyPr vert="horz" lIns="0" rIns="0" bIns="0" rtlCol="0" anchor="b">
            <a:noAutofit/>
          </a:bodyPr>
          <a:lstStyle>
            <a:lvl1pPr algn="l" rtl="0" eaLnBrk="1" latinLnBrk="0" hangingPunct="1">
              <a:spcBef>
                <a:spcPct val="0"/>
              </a:spcBef>
              <a:buNone/>
              <a:defRPr kumimoji="0" sz="3750" b="0" kern="1200">
                <a:ln>
                  <a:noFill/>
                </a:ln>
                <a:solidFill>
                  <a:schemeClr val="tx2"/>
                </a:solidFill>
                <a:effectLst/>
                <a:latin typeface="Tahoma" panose="020B0604030504040204" pitchFamily="34" charset="0"/>
                <a:ea typeface="+mj-ea"/>
                <a:cs typeface="+mj-cs"/>
              </a:defRPr>
            </a:lvl1pPr>
          </a:lstStyle>
          <a:p>
            <a:pPr lvl="0">
              <a:lnSpc>
                <a:spcPct val="107000"/>
              </a:lnSpc>
              <a:spcAft>
                <a:spcPts val="800"/>
              </a:spcAft>
            </a:pPr>
            <a:r>
              <a:rPr lang="el-GR" sz="3200" b="1" dirty="0">
                <a:latin typeface="Calibri" panose="020F0502020204030204" pitchFamily="34" charset="0"/>
                <a:cs typeface="Calibri" panose="020F0502020204030204" pitchFamily="34" charset="0"/>
              </a:rPr>
              <a:t>2. </a:t>
            </a:r>
            <a:r>
              <a:rPr lang="el-GR" sz="3400" b="1" dirty="0">
                <a:latin typeface="Calibri" panose="020F0502020204030204" pitchFamily="34" charset="0"/>
                <a:cs typeface="Calibri" panose="020F0502020204030204" pitchFamily="34" charset="0"/>
              </a:rPr>
              <a:t>Γενικά στοιχεία για την ανάπτυξη της Ικαρίας</a:t>
            </a:r>
          </a:p>
        </p:txBody>
      </p:sp>
      <p:sp>
        <p:nvSpPr>
          <p:cNvPr id="11" name="TextBox 10">
            <a:extLst>
              <a:ext uri="{FF2B5EF4-FFF2-40B4-BE49-F238E27FC236}">
                <a16:creationId xmlns:a16="http://schemas.microsoft.com/office/drawing/2014/main" id="{60DDC46D-6057-82EC-FEB1-557C464C24D5}"/>
              </a:ext>
            </a:extLst>
          </p:cNvPr>
          <p:cNvSpPr txBox="1"/>
          <p:nvPr/>
        </p:nvSpPr>
        <p:spPr>
          <a:xfrm>
            <a:off x="457200" y="3745993"/>
            <a:ext cx="8382000" cy="2862322"/>
          </a:xfrm>
          <a:prstGeom prst="rect">
            <a:avLst/>
          </a:prstGeom>
          <a:noFill/>
          <a:ln>
            <a:solidFill>
              <a:schemeClr val="bg2"/>
            </a:solidFill>
          </a:ln>
        </p:spPr>
        <p:txBody>
          <a:bodyPr wrap="square">
            <a:spAutoFit/>
          </a:bodyPr>
          <a:lstStyle/>
          <a:p>
            <a:pPr algn="just">
              <a:spcAft>
                <a:spcPts val="600"/>
              </a:spcAft>
            </a:pPr>
            <a:r>
              <a:rPr lang="el-GR" sz="2000" b="1" dirty="0">
                <a:solidFill>
                  <a:srgbClr val="000000"/>
                </a:solidFill>
                <a:effectLst/>
                <a:latin typeface="Calibri" panose="020F0502020204030204" pitchFamily="34" charset="0"/>
                <a:ea typeface="Calibri" panose="020F0502020204030204" pitchFamily="34" charset="0"/>
              </a:rPr>
              <a:t>Η Ικαρία</a:t>
            </a:r>
            <a:r>
              <a:rPr lang="el-GR" sz="2000" b="1" dirty="0">
                <a:solidFill>
                  <a:srgbClr val="202122"/>
                </a:solidFill>
                <a:effectLst/>
                <a:latin typeface="Calibri" panose="020F0502020204030204" pitchFamily="34" charset="0"/>
                <a:ea typeface="Calibri" panose="020F0502020204030204" pitchFamily="34" charset="0"/>
              </a:rPr>
              <a:t> </a:t>
            </a:r>
            <a:r>
              <a:rPr lang="el-GR" sz="2000" b="1" dirty="0">
                <a:solidFill>
                  <a:srgbClr val="000000"/>
                </a:solidFill>
                <a:effectLst/>
                <a:latin typeface="Calibri" panose="020F0502020204030204" pitchFamily="34" charset="0"/>
                <a:ea typeface="Calibri" panose="020F0502020204030204" pitchFamily="34" charset="0"/>
              </a:rPr>
              <a:t>ανήκει γεωγραφικά στο σύμπλεγμα των νησιών του Ανατολικού Αιγαίου και διοικητικά στην Περιφέρεια Βορείου Αιγαίου. Ο πληθυσμός του νησιού σύμφωνα με την απογραφή της ΕΣΥΕ του 2011, ανέρχεται σε 8.410 κατοίκους, η έκτασή του είναι 255 τ. χλμ. και η ακτογραμμή της έχει μήκος 160 χλμ. Η Ικαρία μαζί με τα νησιά Φούρνους αποτελεί την επαρχία Ικαρίας του νομού Σάμου με πρωτεύουσα τον Άγιο Κήρυκο. Στο νησί υπάρχουν συνολικά 80 οικισμοί διαρθρωμένοι παλαιότερα σε  τρεις δήμους (Αγίου Κηρύκου, Ευδήλου και Ραχών), ενώ σήμερα έχουν συγχωνευθεί στον Δήμο Ικαρίας. </a:t>
            </a:r>
            <a:endParaRPr lang="el-GR" sz="20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39554045"/>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35F39EBC-A02B-876F-DDE8-9304D15A35C8}"/>
              </a:ext>
            </a:extLst>
          </p:cNvPr>
          <p:cNvSpPr txBox="1"/>
          <p:nvPr/>
        </p:nvSpPr>
        <p:spPr>
          <a:xfrm>
            <a:off x="207264" y="787791"/>
            <a:ext cx="8790432" cy="394082"/>
          </a:xfrm>
          <a:prstGeom prst="rect">
            <a:avLst/>
          </a:prstGeom>
          <a:noFill/>
          <a:ln>
            <a:solidFill>
              <a:schemeClr val="bg2"/>
            </a:solidFill>
          </a:ln>
        </p:spPr>
        <p:txBody>
          <a:bodyPr wrap="square">
            <a:spAutoFit/>
          </a:bodyPr>
          <a:lstStyle/>
          <a:p>
            <a:pPr lvl="0" algn="just">
              <a:lnSpc>
                <a:spcPts val="1800"/>
              </a:lnSpc>
              <a:spcBef>
                <a:spcPts val="600"/>
              </a:spcBef>
              <a:spcAft>
                <a:spcPts val="300"/>
              </a:spcAft>
            </a:pPr>
            <a:r>
              <a:rPr lang="el-GR" sz="3800" b="1" dirty="0">
                <a:solidFill>
                  <a:schemeClr val="tx2"/>
                </a:solidFill>
                <a:latin typeface="Calibri" panose="020F0502020204030204" pitchFamily="34" charset="0"/>
                <a:ea typeface="+mj-ea"/>
                <a:cs typeface="Calibri" panose="020F0502020204030204" pitchFamily="34" charset="0"/>
              </a:rPr>
              <a:t>10. Οικονομική Ανάλυσης Κόστους Έργου</a:t>
            </a:r>
          </a:p>
        </p:txBody>
      </p:sp>
      <p:sp>
        <p:nvSpPr>
          <p:cNvPr id="6" name="TextBox 5">
            <a:extLst>
              <a:ext uri="{FF2B5EF4-FFF2-40B4-BE49-F238E27FC236}">
                <a16:creationId xmlns:a16="http://schemas.microsoft.com/office/drawing/2014/main" id="{569A713F-2021-0021-7C36-38EF883BF7FA}"/>
              </a:ext>
            </a:extLst>
          </p:cNvPr>
          <p:cNvSpPr txBox="1"/>
          <p:nvPr/>
        </p:nvSpPr>
        <p:spPr>
          <a:xfrm>
            <a:off x="213360" y="1165743"/>
            <a:ext cx="4645152" cy="353430"/>
          </a:xfrm>
          <a:prstGeom prst="rect">
            <a:avLst/>
          </a:prstGeom>
          <a:noFill/>
          <a:ln>
            <a:solidFill>
              <a:schemeClr val="bg2"/>
            </a:solidFill>
          </a:ln>
        </p:spPr>
        <p:txBody>
          <a:bodyPr wrap="square">
            <a:spAutoFit/>
          </a:bodyPr>
          <a:lstStyle/>
          <a:p>
            <a:pPr>
              <a:lnSpc>
                <a:spcPts val="1800"/>
              </a:lnSpc>
              <a:spcBef>
                <a:spcPts val="600"/>
              </a:spcBef>
              <a:spcAft>
                <a:spcPts val="300"/>
              </a:spcAft>
            </a:pPr>
            <a:r>
              <a:rPr lang="el-GR" sz="2600" b="1" dirty="0">
                <a:solidFill>
                  <a:schemeClr val="tx2"/>
                </a:solidFill>
                <a:latin typeface="Calibri" panose="020F0502020204030204" pitchFamily="34" charset="0"/>
                <a:cs typeface="Calibri" panose="020F0502020204030204" pitchFamily="34" charset="0"/>
              </a:rPr>
              <a:t>10.1.  Κόστος Οδοποιίας </a:t>
            </a:r>
          </a:p>
        </p:txBody>
      </p:sp>
      <p:sp>
        <p:nvSpPr>
          <p:cNvPr id="8" name="TextBox 7">
            <a:extLst>
              <a:ext uri="{FF2B5EF4-FFF2-40B4-BE49-F238E27FC236}">
                <a16:creationId xmlns:a16="http://schemas.microsoft.com/office/drawing/2014/main" id="{3C6E79F3-C157-4597-3201-D8E85C63C66E}"/>
              </a:ext>
            </a:extLst>
          </p:cNvPr>
          <p:cNvSpPr txBox="1"/>
          <p:nvPr/>
        </p:nvSpPr>
        <p:spPr>
          <a:xfrm>
            <a:off x="182880" y="1525683"/>
            <a:ext cx="8540496" cy="1718163"/>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Με βάση τις τρέχουσες τιμές</a:t>
            </a:r>
            <a:r>
              <a:rPr lang="el-GR" sz="2000" b="1" dirty="0">
                <a:effectLst/>
                <a:latin typeface="Calibri" panose="020F0502020204030204" pitchFamily="34" charset="0"/>
                <a:ea typeface="Calibri" panose="020F0502020204030204" pitchFamily="34" charset="0"/>
                <a:cs typeface="Calibri" panose="020F0502020204030204" pitchFamily="34" charset="0"/>
              </a:rPr>
              <a:t>, το κόστος κατασκευής 1μ δρόμου, με πλάτος διάνοιξης 8,50μ, με υπόβαση μεταβλητού πάχους σε πλάτος 7,50 μ, με κρασπεδόρειθρο πλάτους 1,00 και πάχους 0,25μ, με οδοστρωσία πάχους 0,10μ σε πλάτος 6,50μ, με προεπάλειψη, συγκολλητική, ασφαλτική στρώση πάχους 0,05 και σφραγιστική σε πλάτος 6,50μ και τέλος με τα αναγκαία τοιχία και οχετούς. Σκαρίφημα τυπικής διατομής των οδών προσπέλασης φαίνεται στο Σχήμα 4.</a:t>
            </a:r>
          </a:p>
        </p:txBody>
      </p:sp>
      <p:pic>
        <p:nvPicPr>
          <p:cNvPr id="10" name="Εικόνα 9" descr="ΟΔΟΣ ΠΡΟΣΠΕΛΑΣΗΣ">
            <a:extLst>
              <a:ext uri="{FF2B5EF4-FFF2-40B4-BE49-F238E27FC236}">
                <a16:creationId xmlns:a16="http://schemas.microsoft.com/office/drawing/2014/main" id="{667220BB-15BA-D42A-211B-0C490284C3F3}"/>
              </a:ext>
            </a:extLst>
          </p:cNvPr>
          <p:cNvPicPr>
            <a:picLocks noChangeAspect="1"/>
          </p:cNvPicPr>
          <p:nvPr/>
        </p:nvPicPr>
        <p:blipFill>
          <a:blip r:embed="rId2" cstate="print"/>
          <a:srcRect/>
          <a:stretch>
            <a:fillRect/>
          </a:stretch>
        </p:blipFill>
        <p:spPr bwMode="auto">
          <a:xfrm>
            <a:off x="512103" y="3250357"/>
            <a:ext cx="4573844" cy="3345516"/>
          </a:xfrm>
          <a:prstGeom prst="rect">
            <a:avLst/>
          </a:prstGeom>
          <a:noFill/>
          <a:ln w="9525">
            <a:noFill/>
            <a:miter lim="800000"/>
            <a:headEnd/>
            <a:tailEnd/>
          </a:ln>
        </p:spPr>
      </p:pic>
      <p:sp>
        <p:nvSpPr>
          <p:cNvPr id="11" name="TextBox 10">
            <a:extLst>
              <a:ext uri="{FF2B5EF4-FFF2-40B4-BE49-F238E27FC236}">
                <a16:creationId xmlns:a16="http://schemas.microsoft.com/office/drawing/2014/main" id="{85182B9A-DDAB-99E3-ADB1-364E721D284A}"/>
              </a:ext>
            </a:extLst>
          </p:cNvPr>
          <p:cNvSpPr txBox="1"/>
          <p:nvPr/>
        </p:nvSpPr>
        <p:spPr>
          <a:xfrm>
            <a:off x="4858512" y="5558586"/>
            <a:ext cx="4041648" cy="923330"/>
          </a:xfrm>
          <a:prstGeom prst="rect">
            <a:avLst/>
          </a:prstGeom>
          <a:noFill/>
          <a:ln>
            <a:solidFill>
              <a:schemeClr val="bg2"/>
            </a:solidFill>
          </a:ln>
        </p:spPr>
        <p:txBody>
          <a:bodyPr wrap="square">
            <a:spAutoFit/>
          </a:bodyPr>
          <a:lstStyle/>
          <a:p>
            <a:r>
              <a:rPr lang="el-GR" b="1" u="sng" dirty="0" bmk="_Toc56289501">
                <a:solidFill>
                  <a:srgbClr val="002060"/>
                </a:solidFill>
                <a:latin typeface="Calibri" pitchFamily="34" charset="0"/>
                <a:cs typeface="Calibri" pitchFamily="34" charset="0"/>
              </a:rPr>
              <a:t>Σχήμα 4</a:t>
            </a:r>
            <a:r>
              <a:rPr lang="el-GR" b="1" dirty="0" bmk="_Toc56289501">
                <a:solidFill>
                  <a:srgbClr val="002060"/>
                </a:solidFill>
                <a:latin typeface="Calibri" pitchFamily="34" charset="0"/>
                <a:cs typeface="Calibri" pitchFamily="34" charset="0"/>
              </a:rPr>
              <a:t>.  Σκαρίφημα τυπικής διατομής των οδών προσπέλασης για τα μέτωπα της σήραγγας.</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874D6B58-645A-F3E1-F499-E46400A6EEAB}"/>
              </a:ext>
            </a:extLst>
          </p:cNvPr>
          <p:cNvSpPr txBox="1"/>
          <p:nvPr/>
        </p:nvSpPr>
        <p:spPr>
          <a:xfrm>
            <a:off x="213360" y="900876"/>
            <a:ext cx="8717280" cy="5495863"/>
          </a:xfrm>
          <a:prstGeom prst="rect">
            <a:avLst/>
          </a:prstGeom>
          <a:noFill/>
          <a:ln>
            <a:solidFill>
              <a:schemeClr val="bg2"/>
            </a:solidFill>
          </a:ln>
        </p:spPr>
        <p:txBody>
          <a:bodyPr wrap="square">
            <a:spAutoFit/>
          </a:bodyPr>
          <a:lstStyle/>
          <a:p>
            <a:pPr algn="just">
              <a:lnSpc>
                <a:spcPts val="1800"/>
              </a:lnSpc>
            </a:pPr>
            <a:r>
              <a:rPr lang="el-GR"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ΓΙΑ 1ΜΕΤΡΟ ΜΗΚΟΥΣ ΤΕΛΕΙΩΜΕΝΗΣ ΟΔΟΥ </a:t>
            </a:r>
            <a:endParaRPr lang="el-GR"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latin typeface="Calibri" panose="020F0502020204030204" pitchFamily="34" charset="0"/>
                <a:ea typeface="Calibri" panose="020F0502020204030204" pitchFamily="34" charset="0"/>
                <a:cs typeface="Calibri" panose="020F0502020204030204" pitchFamily="34" charset="0"/>
              </a:rPr>
              <a:t>1. Εκσκαφές βραχώδεις- ημιβραχώδεις ….………….……...12,00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3</a:t>
            </a:r>
            <a:r>
              <a:rPr lang="en-US" b="1" dirty="0">
                <a:effectLst/>
                <a:latin typeface="Calibri" panose="020F0502020204030204" pitchFamily="34" charset="0"/>
                <a:ea typeface="Calibri" panose="020F0502020204030204" pitchFamily="34" charset="0"/>
                <a:cs typeface="Calibri" panose="020F0502020204030204" pitchFamily="34" charset="0"/>
              </a:rPr>
              <a:t>x</a:t>
            </a:r>
            <a:r>
              <a:rPr lang="el-GR" b="1" dirty="0">
                <a:effectLst/>
                <a:latin typeface="Calibri" panose="020F0502020204030204" pitchFamily="34" charset="0"/>
                <a:ea typeface="Calibri" panose="020F0502020204030204" pitchFamily="34" charset="0"/>
                <a:cs typeface="Calibri" panose="020F0502020204030204" pitchFamily="34" charset="0"/>
              </a:rPr>
              <a:t>4,00 €/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3</a:t>
            </a:r>
            <a:r>
              <a:rPr lang="el-GR" b="1" dirty="0">
                <a:effectLst/>
                <a:latin typeface="Calibri" panose="020F0502020204030204" pitchFamily="34" charset="0"/>
                <a:ea typeface="Calibri" panose="020F0502020204030204" pitchFamily="34" charset="0"/>
                <a:cs typeface="Calibri" panose="020F0502020204030204" pitchFamily="34" charset="0"/>
              </a:rPr>
              <a:t>    =  48,00 €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latin typeface="Calibri" panose="020F0502020204030204" pitchFamily="34" charset="0"/>
                <a:ea typeface="Calibri" panose="020F0502020204030204" pitchFamily="34" charset="0"/>
                <a:cs typeface="Calibri" panose="020F0502020204030204" pitchFamily="34" charset="0"/>
              </a:rPr>
              <a:t>2. Σκυρόδεμα </a:t>
            </a:r>
            <a:r>
              <a:rPr lang="en-US" b="1" dirty="0">
                <a:effectLst/>
                <a:latin typeface="Calibri" panose="020F0502020204030204" pitchFamily="34" charset="0"/>
                <a:ea typeface="Calibri" panose="020F0502020204030204" pitchFamily="34" charset="0"/>
                <a:cs typeface="Calibri" panose="020F0502020204030204" pitchFamily="34" charset="0"/>
              </a:rPr>
              <a:t>C</a:t>
            </a:r>
            <a:r>
              <a:rPr lang="el-GR" b="1" dirty="0">
                <a:effectLst/>
                <a:latin typeface="Calibri" panose="020F0502020204030204" pitchFamily="34" charset="0"/>
                <a:ea typeface="Calibri" panose="020F0502020204030204" pitchFamily="34" charset="0"/>
                <a:cs typeface="Calibri" panose="020F0502020204030204" pitchFamily="34" charset="0"/>
              </a:rPr>
              <a:t>12/15 ρείθρων , τοιχίων κλπ.…………..  0,60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3</a:t>
            </a:r>
            <a:r>
              <a:rPr lang="en-US" b="1" dirty="0">
                <a:effectLst/>
                <a:latin typeface="Calibri" panose="020F0502020204030204" pitchFamily="34" charset="0"/>
                <a:ea typeface="Calibri" panose="020F0502020204030204" pitchFamily="34" charset="0"/>
                <a:cs typeface="Calibri" panose="020F0502020204030204" pitchFamily="34" charset="0"/>
              </a:rPr>
              <a:t>x</a:t>
            </a:r>
            <a:r>
              <a:rPr lang="el-GR" b="1" dirty="0">
                <a:effectLst/>
                <a:latin typeface="Calibri" panose="020F0502020204030204" pitchFamily="34" charset="0"/>
                <a:ea typeface="Calibri" panose="020F0502020204030204" pitchFamily="34" charset="0"/>
                <a:cs typeface="Calibri" panose="020F0502020204030204" pitchFamily="34" charset="0"/>
              </a:rPr>
              <a:t> 130,00 €/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3</a:t>
            </a:r>
            <a:r>
              <a:rPr lang="el-GR" b="1" dirty="0">
                <a:effectLst/>
                <a:latin typeface="Calibri" panose="020F0502020204030204" pitchFamily="34" charset="0"/>
                <a:ea typeface="Calibri" panose="020F0502020204030204" pitchFamily="34" charset="0"/>
                <a:cs typeface="Calibri" panose="020F0502020204030204" pitchFamily="34" charset="0"/>
              </a:rPr>
              <a:t>  =  78,00 €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latin typeface="Calibri" panose="020F0502020204030204" pitchFamily="34" charset="0"/>
                <a:ea typeface="Calibri" panose="020F0502020204030204" pitchFamily="34" charset="0"/>
                <a:cs typeface="Calibri" panose="020F0502020204030204" pitchFamily="34" charset="0"/>
              </a:rPr>
              <a:t>3. Υπόβαση μεταβλητού πάχους ………….....................  0,85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3  </a:t>
            </a:r>
            <a:r>
              <a:rPr lang="en-US" b="1" dirty="0">
                <a:effectLst/>
                <a:latin typeface="Calibri" panose="020F0502020204030204" pitchFamily="34" charset="0"/>
                <a:ea typeface="Calibri" panose="020F0502020204030204" pitchFamily="34" charset="0"/>
                <a:cs typeface="Calibri" panose="020F0502020204030204" pitchFamily="34" charset="0"/>
              </a:rPr>
              <a:t>x</a:t>
            </a:r>
            <a:r>
              <a:rPr lang="el-GR" b="1" dirty="0">
                <a:effectLst/>
                <a:latin typeface="Calibri" panose="020F0502020204030204" pitchFamily="34" charset="0"/>
                <a:ea typeface="Calibri" panose="020F0502020204030204" pitchFamily="34" charset="0"/>
                <a:cs typeface="Calibri" panose="020F0502020204030204" pitchFamily="34" charset="0"/>
              </a:rPr>
              <a:t>  28,00 €/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3</a:t>
            </a:r>
            <a:r>
              <a:rPr lang="el-GR" b="1" dirty="0">
                <a:effectLst/>
                <a:latin typeface="Calibri" panose="020F0502020204030204" pitchFamily="34" charset="0"/>
                <a:ea typeface="Calibri" panose="020F0502020204030204" pitchFamily="34" charset="0"/>
                <a:cs typeface="Calibri" panose="020F0502020204030204" pitchFamily="34" charset="0"/>
              </a:rPr>
              <a:t>  =  23,80 €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latin typeface="Calibri" panose="020F0502020204030204" pitchFamily="34" charset="0"/>
                <a:ea typeface="Calibri" panose="020F0502020204030204" pitchFamily="34" charset="0"/>
                <a:cs typeface="Calibri" panose="020F0502020204030204" pitchFamily="34" charset="0"/>
              </a:rPr>
              <a:t>4. Βάση πάχους 0,10μ ……………………………………….…….. 6,50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2  </a:t>
            </a:r>
            <a:r>
              <a:rPr lang="en-US" b="1" dirty="0">
                <a:effectLst/>
                <a:latin typeface="Calibri" panose="020F0502020204030204" pitchFamily="34" charset="0"/>
                <a:ea typeface="Calibri" panose="020F0502020204030204" pitchFamily="34" charset="0"/>
                <a:cs typeface="Calibri" panose="020F0502020204030204" pitchFamily="34" charset="0"/>
              </a:rPr>
              <a:t>x</a:t>
            </a:r>
            <a:r>
              <a:rPr lang="el-GR" b="1" dirty="0">
                <a:effectLst/>
                <a:latin typeface="Calibri" panose="020F0502020204030204" pitchFamily="34" charset="0"/>
                <a:ea typeface="Calibri" panose="020F0502020204030204" pitchFamily="34" charset="0"/>
                <a:cs typeface="Calibri" panose="020F0502020204030204" pitchFamily="34" charset="0"/>
              </a:rPr>
              <a:t>   2,80 €/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2</a:t>
            </a:r>
            <a:r>
              <a:rPr lang="el-GR" b="1" dirty="0">
                <a:effectLst/>
                <a:latin typeface="Calibri" panose="020F0502020204030204" pitchFamily="34" charset="0"/>
                <a:ea typeface="Calibri" panose="020F0502020204030204" pitchFamily="34" charset="0"/>
                <a:cs typeface="Calibri" panose="020F0502020204030204" pitchFamily="34" charset="0"/>
              </a:rPr>
              <a:t>   =.  18,20 €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latin typeface="Calibri" panose="020F0502020204030204" pitchFamily="34" charset="0"/>
                <a:ea typeface="Calibri" panose="020F0502020204030204" pitchFamily="34" charset="0"/>
                <a:cs typeface="Calibri" panose="020F0502020204030204" pitchFamily="34" charset="0"/>
              </a:rPr>
              <a:t>5. Ασφαλτική προεπάλειψη…………………….....…….…….  6,50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2</a:t>
            </a:r>
            <a:r>
              <a:rPr lang="en-US" b="1" dirty="0">
                <a:effectLst/>
                <a:latin typeface="Calibri" panose="020F0502020204030204" pitchFamily="34" charset="0"/>
                <a:ea typeface="Calibri" panose="020F0502020204030204" pitchFamily="34" charset="0"/>
                <a:cs typeface="Calibri" panose="020F0502020204030204" pitchFamily="34" charset="0"/>
              </a:rPr>
              <a:t>x</a:t>
            </a:r>
            <a:r>
              <a:rPr lang="el-GR" b="1" dirty="0">
                <a:effectLst/>
                <a:latin typeface="Calibri" panose="020F0502020204030204" pitchFamily="34" charset="0"/>
                <a:ea typeface="Calibri" panose="020F0502020204030204" pitchFamily="34" charset="0"/>
                <a:cs typeface="Calibri" panose="020F0502020204030204" pitchFamily="34" charset="0"/>
              </a:rPr>
              <a:t>  2,04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2      .</a:t>
            </a:r>
            <a:r>
              <a:rPr lang="el-GR" b="1" dirty="0">
                <a:effectLst/>
                <a:latin typeface="Calibri" panose="020F0502020204030204" pitchFamily="34" charset="0"/>
                <a:ea typeface="Calibri" panose="020F0502020204030204" pitchFamily="34" charset="0"/>
                <a:cs typeface="Calibri" panose="020F0502020204030204" pitchFamily="34" charset="0"/>
              </a:rPr>
              <a:t>=  13,26 €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latin typeface="Calibri" panose="020F0502020204030204" pitchFamily="34" charset="0"/>
                <a:ea typeface="Calibri" panose="020F0502020204030204" pitchFamily="34" charset="0"/>
                <a:cs typeface="Calibri" panose="020F0502020204030204" pitchFamily="34" charset="0"/>
              </a:rPr>
              <a:t>6. Ασφαλτική συγκολλητική επάλειψη …………..…… 6,50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2 </a:t>
            </a:r>
            <a:r>
              <a:rPr lang="en-US" b="1" dirty="0">
                <a:effectLst/>
                <a:latin typeface="Calibri" panose="020F0502020204030204" pitchFamily="34" charset="0"/>
                <a:ea typeface="Calibri" panose="020F0502020204030204" pitchFamily="34" charset="0"/>
                <a:cs typeface="Calibri" panose="020F0502020204030204" pitchFamily="34" charset="0"/>
              </a:rPr>
              <a:t>x</a:t>
            </a:r>
            <a:r>
              <a:rPr lang="el-GR" b="1" dirty="0">
                <a:effectLst/>
                <a:latin typeface="Calibri" panose="020F0502020204030204" pitchFamily="34" charset="0"/>
                <a:ea typeface="Calibri" panose="020F0502020204030204" pitchFamily="34" charset="0"/>
                <a:cs typeface="Calibri" panose="020F0502020204030204" pitchFamily="34" charset="0"/>
              </a:rPr>
              <a:t>  0,68 €/</a:t>
            </a:r>
            <a:r>
              <a:rPr lang="en-US" b="1" dirty="0">
                <a:effectLst/>
                <a:latin typeface="Calibri" panose="020F0502020204030204" pitchFamily="34" charset="0"/>
                <a:ea typeface="Calibri" panose="020F0502020204030204" pitchFamily="34" charset="0"/>
                <a:cs typeface="Calibri" panose="020F0502020204030204" pitchFamily="34" charset="0"/>
              </a:rPr>
              <a:t>m</a:t>
            </a:r>
            <a:r>
              <a:rPr lang="el-GR" b="1" baseline="30000" dirty="0">
                <a:effectLst/>
                <a:latin typeface="Calibri" panose="020F0502020204030204" pitchFamily="34" charset="0"/>
                <a:ea typeface="Calibri" panose="020F0502020204030204" pitchFamily="34" charset="0"/>
                <a:cs typeface="Calibri" panose="020F0502020204030204" pitchFamily="34" charset="0"/>
              </a:rPr>
              <a:t>2</a:t>
            </a:r>
            <a:r>
              <a:rPr lang="el-GR" b="1" dirty="0">
                <a:effectLst/>
                <a:latin typeface="Calibri" panose="020F0502020204030204" pitchFamily="34" charset="0"/>
                <a:ea typeface="Calibri" panose="020F0502020204030204" pitchFamily="34" charset="0"/>
                <a:cs typeface="Calibri" panose="020F0502020204030204" pitchFamily="34" charset="0"/>
              </a:rPr>
              <a:t>           =   4,42 €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latin typeface="Calibri" panose="020F0502020204030204" pitchFamily="34" charset="0"/>
                <a:ea typeface="Calibri" panose="020F0502020204030204" pitchFamily="34" charset="0"/>
                <a:cs typeface="Calibri" panose="020F0502020204030204" pitchFamily="34" charset="0"/>
              </a:rPr>
              <a:t>7. Ασφαλ</a:t>
            </a:r>
            <a:r>
              <a:rPr lang="el-GR" b="1" dirty="0">
                <a:latin typeface="Calibri" panose="020F0502020204030204" pitchFamily="34" charset="0"/>
                <a:ea typeface="Calibri" panose="020F0502020204030204" pitchFamily="34" charset="0"/>
                <a:cs typeface="Calibri" panose="020F0502020204030204" pitchFamily="34" charset="0"/>
              </a:rPr>
              <a:t>τικ</a:t>
            </a:r>
            <a:r>
              <a:rPr lang="el-GR" b="1" dirty="0">
                <a:effectLst/>
                <a:latin typeface="Calibri" panose="020F0502020204030204" pitchFamily="34" charset="0"/>
                <a:ea typeface="Calibri" panose="020F0502020204030204" pitchFamily="34" charset="0"/>
                <a:cs typeface="Calibri" panose="020F0502020204030204" pitchFamily="34" charset="0"/>
              </a:rPr>
              <a:t>ή στρώση πάχους 0,05μ με τη σφραγιστική </a:t>
            </a:r>
            <a:r>
              <a:rPr lang="el-GR" b="1" u="sng" dirty="0">
                <a:effectLst/>
                <a:latin typeface="Calibri" panose="020F0502020204030204" pitchFamily="34" charset="0"/>
                <a:ea typeface="Calibri" panose="020F0502020204030204" pitchFamily="34" charset="0"/>
                <a:cs typeface="Calibri" panose="020F0502020204030204" pitchFamily="34" charset="0"/>
              </a:rPr>
              <a:t>6,50 </a:t>
            </a:r>
            <a:r>
              <a:rPr lang="en-US" b="1" u="sng" dirty="0">
                <a:effectLst/>
                <a:latin typeface="Calibri" panose="020F0502020204030204" pitchFamily="34" charset="0"/>
                <a:ea typeface="Calibri" panose="020F0502020204030204" pitchFamily="34" charset="0"/>
                <a:cs typeface="Calibri" panose="020F0502020204030204" pitchFamily="34" charset="0"/>
              </a:rPr>
              <a:t>m</a:t>
            </a:r>
            <a:r>
              <a:rPr lang="el-GR" b="1" u="sng" baseline="30000" dirty="0">
                <a:effectLst/>
                <a:latin typeface="Calibri" panose="020F0502020204030204" pitchFamily="34" charset="0"/>
                <a:ea typeface="Calibri" panose="020F0502020204030204" pitchFamily="34" charset="0"/>
                <a:cs typeface="Calibri" panose="020F0502020204030204" pitchFamily="34" charset="0"/>
              </a:rPr>
              <a:t>2 </a:t>
            </a:r>
            <a:r>
              <a:rPr lang="en-US" b="1" u="sng" dirty="0">
                <a:effectLst/>
                <a:latin typeface="Calibri" panose="020F0502020204030204" pitchFamily="34" charset="0"/>
                <a:ea typeface="Calibri" panose="020F0502020204030204" pitchFamily="34" charset="0"/>
                <a:cs typeface="Calibri" panose="020F0502020204030204" pitchFamily="34" charset="0"/>
              </a:rPr>
              <a:t>x</a:t>
            </a:r>
            <a:r>
              <a:rPr lang="el-GR" b="1" u="sng" dirty="0">
                <a:effectLst/>
                <a:latin typeface="Calibri" panose="020F0502020204030204" pitchFamily="34" charset="0"/>
                <a:ea typeface="Calibri" panose="020F0502020204030204" pitchFamily="34" charset="0"/>
                <a:cs typeface="Calibri" panose="020F0502020204030204" pitchFamily="34" charset="0"/>
              </a:rPr>
              <a:t> 9,9 €/</a:t>
            </a:r>
            <a:r>
              <a:rPr lang="en-US" b="1" u="sng" dirty="0">
                <a:effectLst/>
                <a:latin typeface="Calibri" panose="020F0502020204030204" pitchFamily="34" charset="0"/>
                <a:ea typeface="Calibri" panose="020F0502020204030204" pitchFamily="34" charset="0"/>
                <a:cs typeface="Calibri" panose="020F0502020204030204" pitchFamily="34" charset="0"/>
              </a:rPr>
              <a:t>m</a:t>
            </a:r>
            <a:r>
              <a:rPr lang="el-GR" b="1" u="sng" baseline="30000" dirty="0">
                <a:effectLst/>
                <a:latin typeface="Calibri" panose="020F0502020204030204" pitchFamily="34" charset="0"/>
                <a:ea typeface="Calibri" panose="020F0502020204030204" pitchFamily="34" charset="0"/>
                <a:cs typeface="Calibri" panose="020F0502020204030204" pitchFamily="34" charset="0"/>
              </a:rPr>
              <a:t>2    </a:t>
            </a:r>
            <a:r>
              <a:rPr lang="el-GR" b="1" u="sng" dirty="0">
                <a:effectLst/>
                <a:latin typeface="Calibri" panose="020F0502020204030204" pitchFamily="34" charset="0"/>
                <a:ea typeface="Calibri" panose="020F0502020204030204" pitchFamily="34" charset="0"/>
                <a:cs typeface="Calibri" panose="020F0502020204030204" pitchFamily="34" charset="0"/>
              </a:rPr>
              <a:t> =   64,35 €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ΑΘΡΟΙΣΜΑ  </a:t>
            </a:r>
            <a:r>
              <a:rPr lang="el-GR" b="1" dirty="0">
                <a:effectLst/>
                <a:latin typeface="Calibri" panose="020F0502020204030204" pitchFamily="34" charset="0"/>
                <a:ea typeface="Calibri" panose="020F0502020204030204" pitchFamily="34" charset="0"/>
                <a:cs typeface="Calibri" panose="020F0502020204030204" pitchFamily="34" charset="0"/>
              </a:rPr>
              <a:t>                                                                                                                       250 €/</a:t>
            </a:r>
            <a:r>
              <a:rPr lang="en-US" b="1" dirty="0">
                <a:effectLst/>
                <a:latin typeface="Calibri" panose="020F0502020204030204" pitchFamily="34" charset="0"/>
                <a:ea typeface="Calibri" panose="020F0502020204030204" pitchFamily="34" charset="0"/>
                <a:cs typeface="Calibri" panose="020F0502020204030204" pitchFamily="34" charset="0"/>
              </a:rPr>
              <a:t>m</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u="sng" dirty="0">
                <a:effectLst/>
                <a:latin typeface="Calibri" panose="020F0502020204030204" pitchFamily="34" charset="0"/>
                <a:ea typeface="Calibri" panose="020F0502020204030204" pitchFamily="34" charset="0"/>
                <a:cs typeface="Calibri" panose="020F0502020204030204" pitchFamily="34" charset="0"/>
              </a:rPr>
              <a:t>Γ.Ε.-Ο.Ε.18%                                                                                                                         45,00 €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ΑΘΡΟΙΣΜΑ  </a:t>
            </a:r>
            <a:r>
              <a:rPr lang="el-GR" b="1" dirty="0">
                <a:effectLst/>
                <a:latin typeface="Calibri" panose="020F0502020204030204" pitchFamily="34" charset="0"/>
                <a:ea typeface="Calibri" panose="020F0502020204030204" pitchFamily="34" charset="0"/>
                <a:cs typeface="Calibri" panose="020F0502020204030204" pitchFamily="34" charset="0"/>
              </a:rPr>
              <a:t>                                                                                                                       295,00 €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u="sng" dirty="0">
                <a:effectLst/>
                <a:latin typeface="Calibri" panose="020F0502020204030204" pitchFamily="34" charset="0"/>
                <a:ea typeface="Calibri" panose="020F0502020204030204" pitchFamily="34" charset="0"/>
                <a:cs typeface="Calibri" panose="020F0502020204030204" pitchFamily="34" charset="0"/>
              </a:rPr>
              <a:t>ΑΠΡΟΒΛΕΠΤΑ 15%                                                                                                             44,00 €    </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ΑΘΡΟΙΣΜΑ </a:t>
            </a:r>
            <a:r>
              <a:rPr lang="el-GR" b="1"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   </a:t>
            </a:r>
            <a:r>
              <a:rPr lang="el-GR" b="1" dirty="0">
                <a:latin typeface="Calibri" panose="020F0502020204030204" pitchFamily="34" charset="0"/>
                <a:ea typeface="Calibri" panose="020F0502020204030204" pitchFamily="34" charset="0"/>
                <a:cs typeface="Calibri" panose="020F0502020204030204" pitchFamily="34" charset="0"/>
              </a:rPr>
              <a:t>339,00 €</a:t>
            </a:r>
            <a:endParaRPr lang="en-US"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l-GR" sz="1800" b="1" u="sng" dirty="0">
                <a:effectLst/>
                <a:latin typeface="Calibri" panose="020F0502020204030204" pitchFamily="34" charset="0"/>
                <a:ea typeface="Calibri" panose="020F0502020204030204" pitchFamily="34" charset="0"/>
                <a:cs typeface="Calibri" panose="020F0502020204030204" pitchFamily="34" charset="0"/>
              </a:rPr>
              <a:t>ΑΣΦΑΛΤΟΣ ΑΠΟΛΟΓΙΣΤΙΚΑ ΜΕ Γ.Ε.-Ο.Ε.           </a:t>
            </a:r>
            <a:r>
              <a:rPr lang="en-US" sz="1800" b="1" u="sng" dirty="0">
                <a:effectLst/>
                <a:latin typeface="Calibri" panose="020F0502020204030204" pitchFamily="34" charset="0"/>
                <a:ea typeface="Calibri" panose="020F0502020204030204" pitchFamily="34" charset="0"/>
                <a:cs typeface="Calibri" panose="020F0502020204030204" pitchFamily="34" charset="0"/>
              </a:rPr>
              <a:t>                                                           </a:t>
            </a:r>
            <a:r>
              <a:rPr lang="el-GR" sz="1800" b="1" u="sng" dirty="0">
                <a:effectLst/>
                <a:latin typeface="Calibri" panose="020F0502020204030204" pitchFamily="34" charset="0"/>
                <a:ea typeface="Calibri" panose="020F0502020204030204" pitchFamily="34" charset="0"/>
                <a:cs typeface="Calibri" panose="020F0502020204030204" pitchFamily="34" charset="0"/>
              </a:rPr>
              <a:t>   6,17 €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                                                               ΔΗΜΟΠΡΑΤΟΥΜΕΝΟ ΠΟΣΟ       </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   300,55€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pPr>
            <a:r>
              <a:rPr lang="el-GR" sz="1800" b="1" u="sng" dirty="0">
                <a:effectLst/>
                <a:latin typeface="Calibri" panose="020F0502020204030204" pitchFamily="34" charset="0"/>
                <a:ea typeface="Calibri" panose="020F0502020204030204" pitchFamily="34" charset="0"/>
                <a:cs typeface="Calibri" panose="020F0502020204030204" pitchFamily="34" charset="0"/>
              </a:rPr>
              <a:t>ΑΝΑΘΕΩΡΗΣΗ                      </a:t>
            </a:r>
            <a:r>
              <a:rPr lang="en-US" sz="1800" b="1" u="sng" dirty="0">
                <a:effectLst/>
                <a:latin typeface="Calibri" panose="020F0502020204030204" pitchFamily="34" charset="0"/>
                <a:ea typeface="Calibri" panose="020F0502020204030204" pitchFamily="34" charset="0"/>
                <a:cs typeface="Calibri" panose="020F0502020204030204" pitchFamily="34" charset="0"/>
              </a:rPr>
              <a:t>                                                                </a:t>
            </a:r>
            <a:r>
              <a:rPr lang="el-GR" sz="1800" b="1" u="sng"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 </a:t>
            </a:r>
            <a:r>
              <a:rPr lang="el-GR" sz="1800" b="1" u="sng" dirty="0">
                <a:effectLst/>
                <a:latin typeface="Calibri" panose="020F0502020204030204" pitchFamily="34" charset="0"/>
                <a:ea typeface="Calibri" panose="020F0502020204030204" pitchFamily="34" charset="0"/>
                <a:cs typeface="Calibri" panose="020F0502020204030204" pitchFamily="34" charset="0"/>
              </a:rPr>
              <a:t>     17,15 €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                                                               ΠΡΟΥΠΟΛΟΓΙΣΜΟΣ ΕΡΓΟΥ         </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 317,70 €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pPr>
            <a:r>
              <a:rPr lang="el-GR" sz="1800" b="1" u="sng" dirty="0">
                <a:effectLst/>
                <a:latin typeface="Calibri" panose="020F0502020204030204" pitchFamily="34" charset="0"/>
                <a:ea typeface="Calibri" panose="020F0502020204030204" pitchFamily="34" charset="0"/>
                <a:cs typeface="Calibri" panose="020F0502020204030204" pitchFamily="34" charset="0"/>
              </a:rPr>
              <a:t>ΦΠΑ 24%                                       </a:t>
            </a:r>
            <a:r>
              <a:rPr lang="en-US" sz="1800" b="1" u="sng" dirty="0">
                <a:effectLst/>
                <a:latin typeface="Calibri" panose="020F0502020204030204" pitchFamily="34" charset="0"/>
                <a:ea typeface="Calibri" panose="020F0502020204030204" pitchFamily="34" charset="0"/>
                <a:cs typeface="Calibri" panose="020F0502020204030204" pitchFamily="34" charset="0"/>
              </a:rPr>
              <a:t>                                                                  </a:t>
            </a:r>
            <a:r>
              <a:rPr lang="el-GR" sz="1800" b="1" u="sng" dirty="0">
                <a:effectLst/>
                <a:latin typeface="Calibri" panose="020F0502020204030204" pitchFamily="34" charset="0"/>
                <a:ea typeface="Calibri" panose="020F0502020204030204" pitchFamily="34" charset="0"/>
                <a:cs typeface="Calibri" panose="020F0502020204030204" pitchFamily="34" charset="0"/>
              </a:rPr>
              <a:t>    76,25 €           </a:t>
            </a:r>
            <a:r>
              <a:rPr lang="en-US" sz="1800" b="1" u="sng" dirty="0">
                <a:effectLst/>
                <a:latin typeface="Calibri" panose="020F0502020204030204" pitchFamily="34" charset="0"/>
                <a:ea typeface="Calibri" panose="020F0502020204030204" pitchFamily="34" charset="0"/>
                <a:cs typeface="Calibri" panose="020F0502020204030204" pitchFamily="34" charset="0"/>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pPr>
            <a:r>
              <a:rPr lang="el-GR" sz="1800" b="1" u="sng"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ΣΥΝΟΛΙΚΗ ΔΑΠΑΝΗ  ΓΙΑ 1μ. μήκους  ΔΡΟΜΟΥ                </a:t>
            </a:r>
            <a:r>
              <a:rPr lang="en-US" sz="1800" b="1" u="sng"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l-GR" sz="1800" b="1" u="sng"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394,00 €    </a:t>
            </a:r>
            <a:endParaRPr lang="el-G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6" name="TextBox 5">
            <a:extLst>
              <a:ext uri="{FF2B5EF4-FFF2-40B4-BE49-F238E27FC236}">
                <a16:creationId xmlns:a16="http://schemas.microsoft.com/office/drawing/2014/main" id="{3A372282-3B06-2C59-F5B1-E0652CA70901}"/>
              </a:ext>
            </a:extLst>
          </p:cNvPr>
          <p:cNvSpPr txBox="1"/>
          <p:nvPr/>
        </p:nvSpPr>
        <p:spPr>
          <a:xfrm>
            <a:off x="256032" y="934095"/>
            <a:ext cx="6937248" cy="353430"/>
          </a:xfrm>
          <a:prstGeom prst="rect">
            <a:avLst/>
          </a:prstGeom>
          <a:noFill/>
          <a:ln>
            <a:solidFill>
              <a:schemeClr val="bg2"/>
            </a:solidFill>
          </a:ln>
        </p:spPr>
        <p:txBody>
          <a:bodyPr wrap="square">
            <a:spAutoFit/>
          </a:bodyPr>
          <a:lstStyle/>
          <a:p>
            <a:pPr>
              <a:lnSpc>
                <a:spcPts val="1800"/>
              </a:lnSpc>
              <a:spcBef>
                <a:spcPts val="600"/>
              </a:spcBef>
              <a:spcAft>
                <a:spcPts val="300"/>
              </a:spcAft>
            </a:pPr>
            <a:r>
              <a:rPr lang="el-GR" sz="2600" b="1" dirty="0">
                <a:solidFill>
                  <a:schemeClr val="tx2"/>
                </a:solidFill>
                <a:latin typeface="Calibri" panose="020F0502020204030204" pitchFamily="34" charset="0"/>
                <a:cs typeface="Calibri" panose="020F0502020204030204" pitchFamily="34" charset="0"/>
              </a:rPr>
              <a:t>10.2.- ΚΟΣΤΟΣ ΚΑΤΑΣΚΕΥΗΣ ΣΗΡΑΓΓΑΣ</a:t>
            </a:r>
          </a:p>
        </p:txBody>
      </p:sp>
      <p:sp>
        <p:nvSpPr>
          <p:cNvPr id="7" name="TextBox 6">
            <a:extLst>
              <a:ext uri="{FF2B5EF4-FFF2-40B4-BE49-F238E27FC236}">
                <a16:creationId xmlns:a16="http://schemas.microsoft.com/office/drawing/2014/main" id="{3A3E0F0F-6AF5-2068-4AF5-2169516C356A}"/>
              </a:ext>
            </a:extLst>
          </p:cNvPr>
          <p:cNvSpPr txBox="1"/>
          <p:nvPr/>
        </p:nvSpPr>
        <p:spPr>
          <a:xfrm>
            <a:off x="256032" y="1445378"/>
            <a:ext cx="8473440" cy="5180649"/>
          </a:xfrm>
          <a:prstGeom prst="rect">
            <a:avLst/>
          </a:prstGeom>
          <a:noFill/>
          <a:ln>
            <a:solidFill>
              <a:schemeClr val="bg2"/>
            </a:solidFill>
          </a:ln>
        </p:spPr>
        <p:txBody>
          <a:bodyPr wrap="square">
            <a:spAutoFit/>
          </a:bodyPr>
          <a:lstStyle/>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Αναλύεται </a:t>
            </a:r>
            <a:r>
              <a:rPr lang="el-GR"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και εδώ με βάση τις τρέχουσες τιμές </a:t>
            </a:r>
            <a:r>
              <a:rPr lang="el-GR" sz="2000" b="1" dirty="0">
                <a:effectLst/>
                <a:latin typeface="Calibri" panose="020F0502020204030204" pitchFamily="34" charset="0"/>
                <a:ea typeface="Calibri" panose="020F0502020204030204" pitchFamily="34" charset="0"/>
                <a:cs typeface="Calibri" panose="020F0502020204030204" pitchFamily="34" charset="0"/>
              </a:rPr>
              <a:t>, η δαπάνη για την κατασκευή 1μέτρου μήκους σήραγγας κυκλικής διατομής με τελική διάμετρο 10,50μ, με άμεση αντιστήριξη, πλήρη τελική επένδυση από οπλισμένο σκυρόδεμα, με πεζοδρόμια αγωγούς, ηλεκτρομηχανολογικά με παροχές, πυρόσβεση, αερισμό, ακόμη καταφύγια, χώρους ελιγμών και αναστροφής οχημάτων και ότι απαιτείται από τους κανονισμούς. Σκαρίφημα διατομής της σήραγγας φαίνεται στο Σχήμα 5.</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ΓΙΑ 1 ΜΕΤΡΟ ΜΗΚΟΥΣ ΤΕΛΕΙΩΜΕΝΗΣ ΣΗΡΑΓΓΑΣ</a:t>
            </a:r>
            <a:endParaRPr lang="el-GR"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(Τιμές  με Γ.Ε. – Ο.Ε. και Αναθεώρηση)</a:t>
            </a:r>
            <a:endParaRPr lang="el-GR"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1.  Εξωτερικά έργα                                                                                       250,00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2.  Εκσκαφή σήραγγας, άμεση αντιστήριξη, κλπ       		       7.500,00 €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3.  Τελική επένδυση, παροχές                                                  	       3.500,00 €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3.  Η/Μ, Πυρόσβεση                                                          		          800,00 €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4.  Μελέτες και έρευνα κατά την κατασκευή    		          950,00 €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ΣΥΝΟΛΙΚΗ ΔΑΠΑΝΗ ΓΙΑ  1μ. μήκους ΣΗΡΑΓΓΑΣ   	  	     13.000,00 €</a:t>
            </a:r>
            <a:endParaRPr lang="el-G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288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pic>
        <p:nvPicPr>
          <p:cNvPr id="3" name="Εικόνα 2" descr="ΣΑΡΩΣΕΙΣ ΣΗΡΑΓΞ">
            <a:extLst>
              <a:ext uri="{FF2B5EF4-FFF2-40B4-BE49-F238E27FC236}">
                <a16:creationId xmlns:a16="http://schemas.microsoft.com/office/drawing/2014/main" id="{5260EA65-D024-AE58-6C1F-C9C3288EC7A0}"/>
              </a:ext>
            </a:extLst>
          </p:cNvPr>
          <p:cNvPicPr>
            <a:picLocks noChangeAspect="1"/>
          </p:cNvPicPr>
          <p:nvPr/>
        </p:nvPicPr>
        <p:blipFill>
          <a:blip r:embed="rId2" cstate="print"/>
          <a:srcRect/>
          <a:stretch>
            <a:fillRect/>
          </a:stretch>
        </p:blipFill>
        <p:spPr bwMode="auto">
          <a:xfrm>
            <a:off x="942198" y="816864"/>
            <a:ext cx="7214250" cy="5191633"/>
          </a:xfrm>
          <a:prstGeom prst="rect">
            <a:avLst/>
          </a:prstGeom>
          <a:noFill/>
          <a:ln w="9525">
            <a:noFill/>
            <a:miter lim="800000"/>
            <a:headEnd/>
            <a:tailEnd/>
          </a:ln>
        </p:spPr>
      </p:pic>
      <p:sp>
        <p:nvSpPr>
          <p:cNvPr id="6" name="TextBox 5">
            <a:extLst>
              <a:ext uri="{FF2B5EF4-FFF2-40B4-BE49-F238E27FC236}">
                <a16:creationId xmlns:a16="http://schemas.microsoft.com/office/drawing/2014/main" id="{13331E10-30F7-B8C4-2989-4E322A4A2CE8}"/>
              </a:ext>
            </a:extLst>
          </p:cNvPr>
          <p:cNvSpPr txBox="1"/>
          <p:nvPr/>
        </p:nvSpPr>
        <p:spPr>
          <a:xfrm>
            <a:off x="329184" y="6041136"/>
            <a:ext cx="9168384" cy="369332"/>
          </a:xfrm>
          <a:prstGeom prst="rect">
            <a:avLst/>
          </a:prstGeom>
          <a:noFill/>
          <a:ln>
            <a:solidFill>
              <a:schemeClr val="bg2"/>
            </a:solidFill>
          </a:ln>
        </p:spPr>
        <p:txBody>
          <a:bodyPr wrap="square">
            <a:spAutoFit/>
          </a:bodyPr>
          <a:lstStyle/>
          <a:p>
            <a:r>
              <a:rPr lang="el-GR" b="1" u="sng" dirty="0" bmk="_Toc56289501">
                <a:solidFill>
                  <a:srgbClr val="002060"/>
                </a:solidFill>
                <a:latin typeface="Calibri" pitchFamily="34" charset="0"/>
                <a:cs typeface="Calibri" pitchFamily="34" charset="0"/>
              </a:rPr>
              <a:t>Σχήμα 5. </a:t>
            </a:r>
            <a:r>
              <a:rPr lang="el-GR" b="1" dirty="0" bmk="_Toc56289501">
                <a:solidFill>
                  <a:srgbClr val="002060"/>
                </a:solidFill>
                <a:latin typeface="Calibri" pitchFamily="34" charset="0"/>
                <a:cs typeface="Calibri" pitchFamily="34" charset="0"/>
              </a:rPr>
              <a:t>Προσεγγιστική διατομή στα δεδομένα της σήραγγας Άρη ποταμού – Ξυλοσύρτη.</a:t>
            </a:r>
          </a:p>
        </p:txBody>
      </p:sp>
    </p:spTree>
    <p:extLst>
      <p:ext uri="{BB962C8B-B14F-4D97-AF65-F5344CB8AC3E}">
        <p14:creationId xmlns:p14="http://schemas.microsoft.com/office/powerpoint/2010/main" val="42240907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CE8930A2-83F4-A792-3D47-0EA2D9E49849}"/>
              </a:ext>
            </a:extLst>
          </p:cNvPr>
          <p:cNvSpPr txBox="1"/>
          <p:nvPr/>
        </p:nvSpPr>
        <p:spPr>
          <a:xfrm>
            <a:off x="231648" y="946287"/>
            <a:ext cx="6522720" cy="353430"/>
          </a:xfrm>
          <a:prstGeom prst="rect">
            <a:avLst/>
          </a:prstGeom>
          <a:noFill/>
          <a:ln>
            <a:solidFill>
              <a:schemeClr val="bg2"/>
            </a:solidFill>
          </a:ln>
        </p:spPr>
        <p:txBody>
          <a:bodyPr wrap="square">
            <a:spAutoFit/>
          </a:bodyPr>
          <a:lstStyle/>
          <a:p>
            <a:pPr>
              <a:lnSpc>
                <a:spcPts val="1800"/>
              </a:lnSpc>
              <a:spcBef>
                <a:spcPts val="600"/>
              </a:spcBef>
              <a:spcAft>
                <a:spcPts val="300"/>
              </a:spcAft>
            </a:pPr>
            <a:r>
              <a:rPr lang="el-GR" sz="2600" b="1">
                <a:solidFill>
                  <a:schemeClr val="tx2"/>
                </a:solidFill>
                <a:latin typeface="Calibri" panose="020F0502020204030204" pitchFamily="34" charset="0"/>
                <a:cs typeface="Calibri" panose="020F0502020204030204" pitchFamily="34" charset="0"/>
              </a:rPr>
              <a:t>10.3 ΚΟΣΤΟΣ ΕΠΙΛΟΓΗΣ ΟΔΕΥΣΗΣ </a:t>
            </a:r>
            <a:endParaRPr lang="el-GR" sz="2600" b="1" dirty="0">
              <a:solidFill>
                <a:schemeClr val="tx2"/>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FD83F34-9F65-8962-CE7F-DFD6D7E86FD6}"/>
              </a:ext>
            </a:extLst>
          </p:cNvPr>
          <p:cNvSpPr txBox="1"/>
          <p:nvPr/>
        </p:nvSpPr>
        <p:spPr>
          <a:xfrm>
            <a:off x="231648" y="1409445"/>
            <a:ext cx="8619744" cy="5103705"/>
          </a:xfrm>
          <a:prstGeom prst="rect">
            <a:avLst/>
          </a:prstGeom>
          <a:noFill/>
          <a:ln>
            <a:solidFill>
              <a:schemeClr val="bg2"/>
            </a:solidFill>
          </a:ln>
        </p:spPr>
        <p:txBody>
          <a:bodyPr wrap="square">
            <a:spAutoFit/>
          </a:bodyPr>
          <a:lstStyle/>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Μετά από αυτά μπορούμε να συγκρίνομε τις δυο εκδοχές για την κατασκευή της σήραγγας, από άποψη κόστους και ποιότητας.</a:t>
            </a:r>
          </a:p>
          <a:p>
            <a:pPr>
              <a:lnSpc>
                <a:spcPts val="1800"/>
              </a:lnSpc>
              <a:spcBef>
                <a:spcPts val="600"/>
              </a:spcBef>
              <a:spcAft>
                <a:spcPts val="600"/>
              </a:spcAft>
            </a:pPr>
            <a:r>
              <a:rPr lang="el-GR" sz="2000" b="1" u="sng" kern="1600" dirty="0">
                <a:solidFill>
                  <a:srgbClr val="99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Πρώτη Εκδοχή </a:t>
            </a:r>
            <a:endParaRPr lang="el-GR" sz="2000" b="1" kern="1600" dirty="0">
              <a:solidFill>
                <a:srgbClr val="99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Έχομε κόστος κατασκευής: </a:t>
            </a:r>
          </a:p>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Δρόμοι προσ</a:t>
            </a:r>
            <a:r>
              <a:rPr lang="en-US" sz="2000" b="1" dirty="0">
                <a:effectLst/>
                <a:latin typeface="Calibri" panose="020F0502020204030204" pitchFamily="34" charset="0"/>
                <a:ea typeface="Calibri" panose="020F0502020204030204" pitchFamily="34" charset="0"/>
                <a:cs typeface="Calibri" panose="020F0502020204030204" pitchFamily="34" charset="0"/>
              </a:rPr>
              <a:t>/</a:t>
            </a:r>
            <a:r>
              <a:rPr lang="el-GR" sz="2000" b="1" dirty="0">
                <a:effectLst/>
                <a:latin typeface="Calibri" panose="020F0502020204030204" pitchFamily="34" charset="0"/>
                <a:ea typeface="Calibri" panose="020F0502020204030204" pitchFamily="34" charset="0"/>
                <a:cs typeface="Calibri" panose="020F0502020204030204" pitchFamily="34" charset="0"/>
              </a:rPr>
              <a:t>λασης: μήκος 1800+2400=4200μ. κόστος 4200</a:t>
            </a:r>
            <a:r>
              <a:rPr lang="en-US" sz="2000" b="1" dirty="0">
                <a:effectLst/>
                <a:latin typeface="Calibri" panose="020F0502020204030204" pitchFamily="34" charset="0"/>
                <a:ea typeface="Calibri" panose="020F0502020204030204" pitchFamily="34" charset="0"/>
                <a:cs typeface="Calibri" panose="020F0502020204030204" pitchFamily="34" charset="0"/>
              </a:rPr>
              <a:t> x </a:t>
            </a:r>
            <a:r>
              <a:rPr lang="el-GR" sz="2000" b="1" dirty="0">
                <a:effectLst/>
                <a:latin typeface="Calibri" panose="020F0502020204030204" pitchFamily="34" charset="0"/>
                <a:ea typeface="Calibri" panose="020F0502020204030204" pitchFamily="34" charset="0"/>
                <a:cs typeface="Calibri" panose="020F0502020204030204" pitchFamily="34" charset="0"/>
              </a:rPr>
              <a:t>394 = </a:t>
            </a:r>
            <a:r>
              <a:rPr lang="el-GR" sz="2000" b="1" u="sng" dirty="0">
                <a:effectLst/>
                <a:latin typeface="Calibri" panose="020F0502020204030204" pitchFamily="34" charset="0"/>
                <a:ea typeface="Calibri" panose="020F0502020204030204" pitchFamily="34" charset="0"/>
                <a:cs typeface="Calibri" panose="020F0502020204030204" pitchFamily="34" charset="0"/>
              </a:rPr>
              <a:t>1.654.800 €</a:t>
            </a:r>
          </a:p>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Σήραγγα :                    μήκος 1850 μ</a:t>
            </a:r>
            <a:r>
              <a:rPr lang="en-US" sz="2000" b="1" dirty="0">
                <a:effectLst/>
                <a:latin typeface="Calibri" panose="020F0502020204030204" pitchFamily="34" charset="0"/>
                <a:ea typeface="Calibri" panose="020F0502020204030204" pitchFamily="34" charset="0"/>
                <a:cs typeface="Calibri" panose="020F0502020204030204" pitchFamily="34" charset="0"/>
              </a:rPr>
              <a:t>.</a:t>
            </a:r>
            <a:r>
              <a:rPr lang="el-GR" sz="2000" b="1" dirty="0">
                <a:effectLst/>
                <a:latin typeface="Calibri" panose="020F0502020204030204" pitchFamily="34" charset="0"/>
                <a:ea typeface="Calibri" panose="020F0502020204030204" pitchFamily="34" charset="0"/>
                <a:cs typeface="Calibri" panose="020F0502020204030204" pitchFamily="34" charset="0"/>
              </a:rPr>
              <a:t>                κόστος  1850 </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 13000 = </a:t>
            </a:r>
            <a:r>
              <a:rPr lang="el-GR" sz="2000" b="1" u="sng" dirty="0">
                <a:effectLst/>
                <a:latin typeface="Calibri" panose="020F0502020204030204" pitchFamily="34" charset="0"/>
                <a:ea typeface="Calibri" panose="020F0502020204030204" pitchFamily="34" charset="0"/>
                <a:cs typeface="Calibri" panose="020F0502020204030204" pitchFamily="34" charset="0"/>
              </a:rPr>
              <a:t>24.050.000 €  </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ΣΥΝΟΛΙΚΟ ΚΟΣΤΟΣ </a:t>
            </a:r>
            <a:r>
              <a:rPr lang="en-US"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l-GR"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l-GR" sz="2000" b="1" u="sng"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25.704.800 €</a:t>
            </a:r>
            <a:endParaRPr lang="el-G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Η ποιότητα από τη χρήση των έργων της πρώτης εκδοχής είναι καλύτερη της δεύτερης, αφού τα έργα θα κατασκευασθούν στο χαμηλό υψόμετρο των 360μ αντί των 500μ, χωρίς ομίχλη και παγετό τον χειμώνα. Οι δρόμοι προσπέλασης είναι μικρότεροι σε μήκος με λιγότερες στροφές και η μείωση του μήκους της διαδρομής Βόρειας - Νότιας Ικαρίας από την κατασκευή αυτών των έργων είναι 20,45 </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με όφελος στις δαπάνες μετακίνησης κατοίκων και τουριστών </a:t>
            </a:r>
            <a:r>
              <a:rPr lang="el-GR" sz="2000" b="1" dirty="0">
                <a:solidFill>
                  <a:srgbClr val="990000"/>
                </a:solidFill>
                <a:effectLst/>
                <a:latin typeface="Calibri" panose="020F0502020204030204" pitchFamily="34" charset="0"/>
                <a:ea typeface="Calibri" panose="020F0502020204030204" pitchFamily="34" charset="0"/>
                <a:cs typeface="Calibri" panose="020F0502020204030204" pitchFamily="34" charset="0"/>
              </a:rPr>
              <a:t>1.548.000  €/έτος</a:t>
            </a:r>
            <a:r>
              <a:rPr lang="el-GR" sz="2000" b="1" dirty="0">
                <a:effectLst/>
                <a:latin typeface="Calibri" panose="020F0502020204030204" pitchFamily="34" charset="0"/>
                <a:ea typeface="Calibri" panose="020F0502020204030204" pitchFamily="34" charset="0"/>
                <a:cs typeface="Calibri" panose="020F0502020204030204" pitchFamily="34" charset="0"/>
              </a:rPr>
              <a:t>, αλλά με </a:t>
            </a:r>
            <a:r>
              <a:rPr lang="el-GR" sz="2000" b="1" u="sng" dirty="0">
                <a:solidFill>
                  <a:srgbClr val="990000"/>
                </a:solidFill>
                <a:effectLst/>
                <a:latin typeface="Calibri" panose="020F0502020204030204" pitchFamily="34" charset="0"/>
                <a:ea typeface="Calibri" panose="020F0502020204030204" pitchFamily="34" charset="0"/>
                <a:cs typeface="Calibri" panose="020F0502020204030204" pitchFamily="34" charset="0"/>
              </a:rPr>
              <a:t>απόσβεση του κόστους σε 25.704.800/1.548.000</a:t>
            </a:r>
            <a:r>
              <a:rPr lang="el-GR" sz="2000" b="1" dirty="0">
                <a:solidFill>
                  <a:srgbClr val="990000"/>
                </a:solidFill>
                <a:effectLst/>
                <a:latin typeface="Calibri" panose="020F0502020204030204" pitchFamily="34" charset="0"/>
                <a:ea typeface="Calibri" panose="020F0502020204030204" pitchFamily="34" charset="0"/>
                <a:cs typeface="Calibri" panose="020F0502020204030204" pitchFamily="34"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περίπου σε </a:t>
            </a: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16,6 έτη</a:t>
            </a:r>
            <a:r>
              <a:rPr lang="el-GR" sz="2000" b="1" u="sng"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p>
            <a:pPr>
              <a:lnSpc>
                <a:spcPts val="1800"/>
              </a:lnSpc>
              <a:spcBef>
                <a:spcPts val="600"/>
              </a:spcBef>
              <a:spcAft>
                <a:spcPts val="600"/>
              </a:spcAft>
            </a:pPr>
            <a:r>
              <a:rPr lang="el-GR" sz="2000" b="1" kern="1600" dirty="0">
                <a:effectLst/>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11109371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0F172A44-2B8F-BA0D-9A6C-778DD6000C20}"/>
              </a:ext>
            </a:extLst>
          </p:cNvPr>
          <p:cNvSpPr txBox="1"/>
          <p:nvPr/>
        </p:nvSpPr>
        <p:spPr>
          <a:xfrm>
            <a:off x="219456" y="1018909"/>
            <a:ext cx="8607552" cy="5443157"/>
          </a:xfrm>
          <a:prstGeom prst="rect">
            <a:avLst/>
          </a:prstGeom>
          <a:noFill/>
          <a:ln>
            <a:solidFill>
              <a:schemeClr val="bg2"/>
            </a:solidFill>
          </a:ln>
        </p:spPr>
        <p:txBody>
          <a:bodyPr wrap="square">
            <a:spAutoFit/>
          </a:bodyPr>
          <a:lstStyle/>
          <a:p>
            <a:pPr>
              <a:lnSpc>
                <a:spcPts val="1800"/>
              </a:lnSpc>
              <a:spcBef>
                <a:spcPts val="600"/>
              </a:spcBef>
              <a:spcAft>
                <a:spcPts val="600"/>
              </a:spcAft>
            </a:pPr>
            <a:r>
              <a:rPr lang="el-GR" sz="1800" b="1" u="sng" dirty="0">
                <a:solidFill>
                  <a:srgbClr val="99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Δεύτερη εκδοχή </a:t>
            </a:r>
            <a:endParaRPr lang="el-GR" sz="1800" b="1" dirty="0">
              <a:solidFill>
                <a:srgbClr val="99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Έχομε κόστος κατασκευής: </a:t>
            </a:r>
          </a:p>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Δρόμοι προσ/λασης: μήκος 3100+3660=6760 μ. κόστος 6760</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394 = </a:t>
            </a:r>
            <a:r>
              <a:rPr lang="el-GR" sz="2000" b="1" u="sng" dirty="0">
                <a:effectLst/>
                <a:latin typeface="Calibri" panose="020F0502020204030204" pitchFamily="34" charset="0"/>
                <a:ea typeface="Calibri" panose="020F0502020204030204" pitchFamily="34" charset="0"/>
                <a:cs typeface="Calibri" panose="020F0502020204030204" pitchFamily="34" charset="0"/>
              </a:rPr>
              <a:t>2.663.440 €</a:t>
            </a:r>
          </a:p>
          <a:p>
            <a:pPr algn="just">
              <a:lnSpc>
                <a:spcPts val="1800"/>
              </a:lnSpc>
              <a:spcBef>
                <a:spcPts val="600"/>
              </a:spcBef>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Σήραγγα: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μήκος 1180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                κόστος  1180</a:t>
            </a:r>
            <a:r>
              <a:rPr lang="en-US" sz="2000" b="1" dirty="0">
                <a:effectLst/>
                <a:latin typeface="Calibri" panose="020F0502020204030204" pitchFamily="34" charset="0"/>
                <a:ea typeface="Calibri" panose="020F0502020204030204" pitchFamily="34" charset="0"/>
                <a:cs typeface="Calibri" panose="020F0502020204030204" pitchFamily="34" charset="0"/>
              </a:rPr>
              <a:t>x</a:t>
            </a:r>
            <a:r>
              <a:rPr lang="el-GR" sz="2000" b="1" dirty="0">
                <a:effectLst/>
                <a:latin typeface="Calibri" panose="020F0502020204030204" pitchFamily="34" charset="0"/>
                <a:ea typeface="Calibri" panose="020F0502020204030204" pitchFamily="34" charset="0"/>
                <a:cs typeface="Calibri" panose="020F0502020204030204" pitchFamily="34" charset="0"/>
              </a:rPr>
              <a:t>13000 = </a:t>
            </a:r>
            <a:r>
              <a:rPr lang="el-GR" sz="2000" b="1" u="sng" dirty="0">
                <a:effectLst/>
                <a:latin typeface="Calibri" panose="020F0502020204030204" pitchFamily="34" charset="0"/>
                <a:ea typeface="Calibri" panose="020F0502020204030204" pitchFamily="34" charset="0"/>
                <a:cs typeface="Calibri" panose="020F0502020204030204" pitchFamily="34" charset="0"/>
              </a:rPr>
              <a:t>15.340.000 €</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ts val="1800"/>
              </a:lnSpc>
              <a:spcBef>
                <a:spcPts val="600"/>
              </a:spcBef>
              <a:spcAft>
                <a:spcPts val="6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u="sng"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ΣΥΝΟΛΙΚΟ ΚΟΣΤΟΣ = 18.003.440 €</a:t>
            </a:r>
          </a:p>
          <a:p>
            <a:pPr algn="just">
              <a:lnSpc>
                <a:spcPts val="21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Οι δρόμοι προσπέλασης θα είναι μεγαλύτεροι σε μήκος με περισσότερες στροφές και η μείωση του μήκους της διαδρομής Βόρειας - Νότιας Ικαρίας από την κατασκευή αυτών των έργων θα είναι 18,56 </a:t>
            </a:r>
            <a:r>
              <a:rPr lang="en-US" sz="2000" b="1" dirty="0">
                <a:effectLst/>
                <a:latin typeface="Calibri" panose="020F0502020204030204" pitchFamily="34" charset="0"/>
                <a:ea typeface="Calibri" panose="020F0502020204030204" pitchFamily="34" charset="0"/>
                <a:cs typeface="Calibri" panose="020F0502020204030204" pitchFamily="34" charset="0"/>
              </a:rPr>
              <a:t>Km</a:t>
            </a:r>
            <a:r>
              <a:rPr lang="el-GR" sz="2000" b="1" dirty="0">
                <a:effectLst/>
                <a:latin typeface="Calibri" panose="020F0502020204030204" pitchFamily="34" charset="0"/>
                <a:ea typeface="Calibri" panose="020F0502020204030204" pitchFamily="34" charset="0"/>
                <a:cs typeface="Calibri" panose="020F0502020204030204" pitchFamily="34" charset="0"/>
              </a:rPr>
              <a:t> με όφελος στις δαπάνες μετακίνησης κατοίκων και τουριστών </a:t>
            </a:r>
            <a:r>
              <a:rPr lang="el-GR" sz="2000" b="1" dirty="0">
                <a:solidFill>
                  <a:srgbClr val="990000"/>
                </a:solidFill>
                <a:effectLst/>
                <a:latin typeface="Calibri" panose="020F0502020204030204" pitchFamily="34" charset="0"/>
                <a:ea typeface="Calibri" panose="020F0502020204030204" pitchFamily="34" charset="0"/>
                <a:cs typeface="Calibri" panose="020F0502020204030204" pitchFamily="34" charset="0"/>
              </a:rPr>
              <a:t>1.405.000 €/έτος</a:t>
            </a:r>
            <a:r>
              <a:rPr lang="el-GR" sz="2000" b="1" dirty="0">
                <a:effectLst/>
                <a:latin typeface="Calibri" panose="020F0502020204030204" pitchFamily="34" charset="0"/>
                <a:ea typeface="Calibri" panose="020F0502020204030204" pitchFamily="34" charset="0"/>
                <a:cs typeface="Calibri" panose="020F0502020204030204" pitchFamily="34" charset="0"/>
              </a:rPr>
              <a:t>, αλλά με πιο βραχυχρόνια </a:t>
            </a:r>
            <a:r>
              <a:rPr lang="el-GR" sz="2000" b="1" u="sng" dirty="0">
                <a:solidFill>
                  <a:srgbClr val="990000"/>
                </a:solidFill>
                <a:effectLst/>
                <a:latin typeface="Calibri" panose="020F0502020204030204" pitchFamily="34" charset="0"/>
                <a:ea typeface="Calibri" panose="020F0502020204030204" pitchFamily="34" charset="0"/>
                <a:cs typeface="Calibri" panose="020F0502020204030204" pitchFamily="34" charset="0"/>
              </a:rPr>
              <a:t>απόσβεση του κόστους σε 18.003.440/1.405.000</a:t>
            </a:r>
            <a:r>
              <a:rPr lang="el-GR" sz="2000" b="1" dirty="0">
                <a:solidFill>
                  <a:srgbClr val="990000"/>
                </a:solidFill>
                <a:effectLst/>
                <a:latin typeface="Calibri" panose="020F0502020204030204" pitchFamily="34" charset="0"/>
                <a:ea typeface="Calibri" panose="020F0502020204030204" pitchFamily="34" charset="0"/>
                <a:cs typeface="Calibri" panose="020F0502020204030204" pitchFamily="34" charset="0"/>
              </a:rPr>
              <a:t> περίπου </a:t>
            </a: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12,8 έτη</a:t>
            </a:r>
            <a:r>
              <a:rPr lang="el-GR" sz="2000" b="1" u="sng"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u="sng" dirty="0">
                <a:solidFill>
                  <a:srgbClr val="99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Επιλογή</a:t>
            </a:r>
            <a:r>
              <a:rPr lang="el-GR" sz="2000" b="1" u="sng" dirty="0">
                <a:effectLst/>
                <a:latin typeface="Calibri" panose="020F0502020204030204" pitchFamily="34" charset="0"/>
                <a:ea typeface="Calibri" panose="020F0502020204030204" pitchFamily="34" charset="0"/>
                <a:cs typeface="Calibri" panose="020F0502020204030204" pitchFamily="34" charset="0"/>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1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Για τους λόγους που έχουν αναφερθεί ανωτέρω και με δεδομένο ότι η διαφορά στη διάρκεια απόσβεσης της πρώτης από τη δεύτερη εκδοχή είναι λοιπόν μόνο 3,8 έτη, επιλέγεται η πρώτη εκδοχή.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600"/>
              </a:spcAft>
            </a:pPr>
            <a:endParaRPr lang="el-GR" sz="18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32296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4" name="TextBox 3">
            <a:extLst>
              <a:ext uri="{FF2B5EF4-FFF2-40B4-BE49-F238E27FC236}">
                <a16:creationId xmlns:a16="http://schemas.microsoft.com/office/drawing/2014/main" id="{93B03FCA-E569-2098-BE4A-144430C8CBEC}"/>
              </a:ext>
            </a:extLst>
          </p:cNvPr>
          <p:cNvSpPr txBox="1"/>
          <p:nvPr/>
        </p:nvSpPr>
        <p:spPr>
          <a:xfrm>
            <a:off x="195072" y="899150"/>
            <a:ext cx="8436864" cy="865365"/>
          </a:xfrm>
          <a:prstGeom prst="rect">
            <a:avLst/>
          </a:prstGeom>
          <a:noFill/>
          <a:ln>
            <a:solidFill>
              <a:schemeClr val="bg2"/>
            </a:solidFill>
          </a:ln>
        </p:spPr>
        <p:txBody>
          <a:bodyPr wrap="square">
            <a:spAutoFit/>
          </a:bodyPr>
          <a:lstStyle/>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Στις Εικόνες</a:t>
            </a:r>
            <a:r>
              <a:rPr lang="en-US" sz="2000" b="1" dirty="0">
                <a:effectLst/>
                <a:latin typeface="Calibri" panose="020F0502020204030204" pitchFamily="34" charset="0"/>
                <a:ea typeface="Calibri" panose="020F0502020204030204" pitchFamily="34" charset="0"/>
                <a:cs typeface="Calibri" panose="020F0502020204030204" pitchFamily="34" charset="0"/>
              </a:rPr>
              <a:t> 5 </a:t>
            </a:r>
            <a:r>
              <a:rPr lang="el-GR" sz="2000" b="1" dirty="0">
                <a:effectLst/>
                <a:latin typeface="Calibri" panose="020F0502020204030204" pitchFamily="34" charset="0"/>
                <a:ea typeface="Calibri" panose="020F0502020204030204" pitchFamily="34" charset="0"/>
                <a:cs typeface="Calibri" panose="020F0502020204030204" pitchFamily="34" charset="0"/>
              </a:rPr>
              <a:t>&amp;</a:t>
            </a:r>
            <a:r>
              <a:rPr lang="en-US" sz="2000" b="1" dirty="0">
                <a:effectLst/>
                <a:latin typeface="Calibri" panose="020F0502020204030204" pitchFamily="34" charset="0"/>
                <a:ea typeface="Calibri" panose="020F0502020204030204" pitchFamily="34" charset="0"/>
                <a:cs typeface="Calibri" panose="020F0502020204030204" pitchFamily="34" charset="0"/>
              </a:rPr>
              <a:t> 6</a:t>
            </a:r>
            <a:r>
              <a:rPr lang="el-GR" sz="2000" b="1" dirty="0">
                <a:effectLst/>
                <a:latin typeface="Calibri" panose="020F0502020204030204" pitchFamily="34" charset="0"/>
                <a:ea typeface="Calibri" panose="020F0502020204030204" pitchFamily="34" charset="0"/>
                <a:cs typeface="Calibri" panose="020F0502020204030204" pitchFamily="34" charset="0"/>
              </a:rPr>
              <a:t> φαίνονται αντίστοιχα οι περιοχές εισόδου (Άρης ποταμός) και εξόδου (περιοχή Ξυλοσύρτη) της σήραγγας, καθώς και τα εικονικής πραγματικότητας ίχνη των προσπέλασης που απαιτούνται.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Εικόνα 5" descr="ΣΤΟΜΙΟ ΑΡΗ-Model">
            <a:extLst>
              <a:ext uri="{FF2B5EF4-FFF2-40B4-BE49-F238E27FC236}">
                <a16:creationId xmlns:a16="http://schemas.microsoft.com/office/drawing/2014/main" id="{E9EAE12D-63F9-7DDE-A2D7-31620CEDAD91}"/>
              </a:ext>
            </a:extLst>
          </p:cNvPr>
          <p:cNvPicPr>
            <a:picLocks noChangeAspect="1"/>
          </p:cNvPicPr>
          <p:nvPr/>
        </p:nvPicPr>
        <p:blipFill>
          <a:blip r:embed="rId2" cstate="print"/>
          <a:srcRect/>
          <a:stretch>
            <a:fillRect/>
          </a:stretch>
        </p:blipFill>
        <p:spPr bwMode="auto">
          <a:xfrm>
            <a:off x="195072" y="1764515"/>
            <a:ext cx="4507853" cy="2770909"/>
          </a:xfrm>
          <a:prstGeom prst="rect">
            <a:avLst/>
          </a:prstGeom>
          <a:noFill/>
          <a:ln w="9525">
            <a:noFill/>
            <a:miter lim="800000"/>
            <a:headEnd/>
            <a:tailEnd/>
          </a:ln>
        </p:spPr>
      </p:pic>
      <p:sp>
        <p:nvSpPr>
          <p:cNvPr id="7" name="TextBox 6">
            <a:extLst>
              <a:ext uri="{FF2B5EF4-FFF2-40B4-BE49-F238E27FC236}">
                <a16:creationId xmlns:a16="http://schemas.microsoft.com/office/drawing/2014/main" id="{7F412F1D-5B40-4903-CD81-879C024BB3EB}"/>
              </a:ext>
            </a:extLst>
          </p:cNvPr>
          <p:cNvSpPr txBox="1"/>
          <p:nvPr/>
        </p:nvSpPr>
        <p:spPr>
          <a:xfrm>
            <a:off x="195072" y="4666780"/>
            <a:ext cx="4376928" cy="1200329"/>
          </a:xfrm>
          <a:prstGeom prst="rect">
            <a:avLst/>
          </a:prstGeom>
          <a:noFill/>
          <a:ln>
            <a:solidFill>
              <a:schemeClr val="bg2"/>
            </a:solidFill>
          </a:ln>
        </p:spPr>
        <p:txBody>
          <a:bodyPr wrap="square">
            <a:spAutoFit/>
          </a:bodyPr>
          <a:lstStyle/>
          <a:p>
            <a:pPr algn="just" fontAlgn="base">
              <a:spcBef>
                <a:spcPct val="0"/>
              </a:spcBef>
              <a:spcAft>
                <a:spcPct val="0"/>
              </a:spcAft>
            </a:pPr>
            <a:r>
              <a:rPr lang="el-GR" b="1" u="sng" dirty="0" bmk="_Toc56289501">
                <a:solidFill>
                  <a:srgbClr val="002060"/>
                </a:solidFill>
                <a:latin typeface="Calibri" pitchFamily="34" charset="0"/>
                <a:cs typeface="Calibri" pitchFamily="34" charset="0"/>
              </a:rPr>
              <a:t>Εικόνα </a:t>
            </a:r>
            <a:r>
              <a:rPr lang="en-US" b="1" u="sng" dirty="0" bmk="_Toc56289501">
                <a:solidFill>
                  <a:srgbClr val="002060"/>
                </a:solidFill>
                <a:latin typeface="Calibri" pitchFamily="34" charset="0"/>
                <a:cs typeface="Calibri" pitchFamily="34" charset="0"/>
              </a:rPr>
              <a:t>5</a:t>
            </a:r>
            <a:r>
              <a:rPr lang="el-GR" b="1" u="sng" dirty="0" bmk="_Toc56289501">
                <a:solidFill>
                  <a:srgbClr val="002060"/>
                </a:solidFill>
                <a:latin typeface="Calibri" pitchFamily="34" charset="0"/>
                <a:cs typeface="Calibri" pitchFamily="34" charset="0"/>
              </a:rPr>
              <a:t>.</a:t>
            </a:r>
            <a:r>
              <a:rPr lang="el-GR" b="1" dirty="0" bmk="_Toc56289501">
                <a:solidFill>
                  <a:srgbClr val="002060"/>
                </a:solidFill>
                <a:latin typeface="Calibri" pitchFamily="34" charset="0"/>
                <a:cs typeface="Calibri" pitchFamily="34" charset="0"/>
              </a:rPr>
              <a:t> Η  περιοχή εισόδου (Άρης ποταμός) της σήραγγας και το εικονικής πραγματικότητας ίχνος του δρόμου προσπέλασης.</a:t>
            </a:r>
          </a:p>
        </p:txBody>
      </p:sp>
      <p:pic>
        <p:nvPicPr>
          <p:cNvPr id="8" name="Εικόνα 7" descr="ΣΤΟΜΙΟ ΚΑΜΠΑΣ-Model">
            <a:extLst>
              <a:ext uri="{FF2B5EF4-FFF2-40B4-BE49-F238E27FC236}">
                <a16:creationId xmlns:a16="http://schemas.microsoft.com/office/drawing/2014/main" id="{773ACEA0-773B-ED7F-A760-2A4709512A0A}"/>
              </a:ext>
            </a:extLst>
          </p:cNvPr>
          <p:cNvPicPr>
            <a:picLocks noChangeAspect="1"/>
          </p:cNvPicPr>
          <p:nvPr/>
        </p:nvPicPr>
        <p:blipFill>
          <a:blip r:embed="rId3" cstate="print"/>
          <a:srcRect/>
          <a:stretch>
            <a:fillRect/>
          </a:stretch>
        </p:blipFill>
        <p:spPr bwMode="auto">
          <a:xfrm>
            <a:off x="4832332" y="2493279"/>
            <a:ext cx="4116596" cy="2883393"/>
          </a:xfrm>
          <a:prstGeom prst="rect">
            <a:avLst/>
          </a:prstGeom>
          <a:noFill/>
          <a:ln w="9525">
            <a:noFill/>
            <a:miter lim="800000"/>
            <a:headEnd/>
            <a:tailEnd/>
          </a:ln>
        </p:spPr>
      </p:pic>
      <p:sp>
        <p:nvSpPr>
          <p:cNvPr id="10" name="TextBox 9">
            <a:extLst>
              <a:ext uri="{FF2B5EF4-FFF2-40B4-BE49-F238E27FC236}">
                <a16:creationId xmlns:a16="http://schemas.microsoft.com/office/drawing/2014/main" id="{CE579A6D-58E6-1DA7-8649-CB585E94BD76}"/>
              </a:ext>
            </a:extLst>
          </p:cNvPr>
          <p:cNvSpPr txBox="1"/>
          <p:nvPr/>
        </p:nvSpPr>
        <p:spPr>
          <a:xfrm>
            <a:off x="4832332" y="5266944"/>
            <a:ext cx="4116596" cy="1200329"/>
          </a:xfrm>
          <a:prstGeom prst="rect">
            <a:avLst/>
          </a:prstGeom>
          <a:noFill/>
          <a:ln>
            <a:solidFill>
              <a:schemeClr val="bg2"/>
            </a:solidFill>
          </a:ln>
        </p:spPr>
        <p:txBody>
          <a:bodyPr wrap="square">
            <a:spAutoFit/>
          </a:bodyPr>
          <a:lstStyle/>
          <a:p>
            <a:r>
              <a:rPr lang="el-GR" b="1" u="sng" dirty="0" bmk="_Toc56289501">
                <a:solidFill>
                  <a:srgbClr val="002060"/>
                </a:solidFill>
                <a:latin typeface="Calibri" pitchFamily="34" charset="0"/>
                <a:cs typeface="Calibri" pitchFamily="34" charset="0"/>
              </a:rPr>
              <a:t>Εικόνα </a:t>
            </a:r>
            <a:r>
              <a:rPr lang="en-US" b="1" u="sng" dirty="0" bmk="_Toc56289501">
                <a:solidFill>
                  <a:srgbClr val="002060"/>
                </a:solidFill>
                <a:latin typeface="Calibri" pitchFamily="34" charset="0"/>
                <a:cs typeface="Calibri" pitchFamily="34" charset="0"/>
              </a:rPr>
              <a:t>6</a:t>
            </a:r>
            <a:r>
              <a:rPr lang="el-GR" b="1" dirty="0" bmk="_Toc56289501">
                <a:solidFill>
                  <a:srgbClr val="002060"/>
                </a:solidFill>
                <a:latin typeface="Calibri" pitchFamily="34" charset="0"/>
                <a:cs typeface="Calibri" pitchFamily="34" charset="0"/>
              </a:rPr>
              <a:t>. Η  περιοχή εξόδου (περιοχή Ξυλοσύρτη) της σήραγγας και το εικονικής πραγματικότητας ίχνος του δρόμου προσπέλασης.</a:t>
            </a:r>
            <a:endParaRPr lang="el-GR" dirty="0"/>
          </a:p>
        </p:txBody>
      </p:sp>
    </p:spTree>
    <p:extLst>
      <p:ext uri="{BB962C8B-B14F-4D97-AF65-F5344CB8AC3E}">
        <p14:creationId xmlns:p14="http://schemas.microsoft.com/office/powerpoint/2010/main" val="8068900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7" name="TextBox 6">
            <a:extLst>
              <a:ext uri="{FF2B5EF4-FFF2-40B4-BE49-F238E27FC236}">
                <a16:creationId xmlns:a16="http://schemas.microsoft.com/office/drawing/2014/main" id="{93D8596E-C15E-9692-D7DE-BC43785063A4}"/>
              </a:ext>
            </a:extLst>
          </p:cNvPr>
          <p:cNvSpPr txBox="1"/>
          <p:nvPr/>
        </p:nvSpPr>
        <p:spPr>
          <a:xfrm>
            <a:off x="256032" y="1010150"/>
            <a:ext cx="5961888" cy="394082"/>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n-US" sz="3800" b="1" dirty="0">
                <a:solidFill>
                  <a:schemeClr val="tx2"/>
                </a:solidFill>
                <a:latin typeface="Calibri" panose="020F0502020204030204" pitchFamily="34" charset="0"/>
                <a:ea typeface="+mj-ea"/>
                <a:cs typeface="Calibri" panose="020F0502020204030204" pitchFamily="34" charset="0"/>
              </a:rPr>
              <a:t>11. </a:t>
            </a:r>
            <a:r>
              <a:rPr lang="el-GR" sz="3800" b="1" dirty="0">
                <a:solidFill>
                  <a:schemeClr val="tx2"/>
                </a:solidFill>
                <a:latin typeface="Calibri" panose="020F0502020204030204" pitchFamily="34" charset="0"/>
                <a:ea typeface="+mj-ea"/>
                <a:cs typeface="Calibri" panose="020F0502020204030204" pitchFamily="34" charset="0"/>
              </a:rPr>
              <a:t>Συμπεράσματα </a:t>
            </a:r>
          </a:p>
        </p:txBody>
      </p:sp>
      <p:sp>
        <p:nvSpPr>
          <p:cNvPr id="8" name="TextBox 7">
            <a:extLst>
              <a:ext uri="{FF2B5EF4-FFF2-40B4-BE49-F238E27FC236}">
                <a16:creationId xmlns:a16="http://schemas.microsoft.com/office/drawing/2014/main" id="{5F250B28-5B06-20D4-BB2B-E106C0412AA5}"/>
              </a:ext>
            </a:extLst>
          </p:cNvPr>
          <p:cNvSpPr txBox="1"/>
          <p:nvPr/>
        </p:nvSpPr>
        <p:spPr>
          <a:xfrm>
            <a:off x="256032" y="1515825"/>
            <a:ext cx="8485632" cy="4994701"/>
          </a:xfrm>
          <a:prstGeom prst="rect">
            <a:avLst/>
          </a:prstGeom>
          <a:noFill/>
          <a:ln>
            <a:solidFill>
              <a:schemeClr val="bg2"/>
            </a:solidFill>
          </a:ln>
        </p:spPr>
        <p:txBody>
          <a:bodyPr wrap="square">
            <a:spAutoFit/>
          </a:bodyPr>
          <a:lstStyle/>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Όπως τονίσθηκε στην εισαγωγή η Ικαρία, νησί του βορειοανατολικού Αιγαίου, έχει μορφή στενόμακρη από ανατολή προ Δύση.  Κατά μήκος του νησιού απλώνεται ο ορεινός όγκος του Αθέρα, χωρίζοντας το νησί σε δυο φυσικές ενότητες την νότια και την βόρεια.</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Η πρωτεύουσα του Δήμου Ικαρίας, είναι ο Άγιος Κήρυκος, στο νότιο τμήμα του νησιού. Ο δεύτερος μεγαλύτερος οικισμός του νησιού είναι ο Εύδηλος, στο βόρειο τμήμα  του, που αποτελεί τη δεύτερη θαλάσσια πύλη εισόδου στο νησί.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Ο οικισμός του Αγίου Κηρύκου  συγκεντρώνει την πλειοψηφία των δημόσιων υπηρεσιών, το νοσοκομείο κλπ. Επίσης η ύπαρξη του αεροδρομίου αποτελεί προορισμό μετακίνησης προς τον Άγιο Κήρυκο, καθώς ο οικισμός βρίσκεται πριν από το αεροδρόμιο.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Σημειώνεται ότι για την Ικαρία το πλέον συνηθισμένο μέσο μετακίνησης των κατοίκων είναι το αγροτικό, επαγγελματικό, επιβατικό ΙΧ αυτοκίνητο, με δύο άτομα συνήθως μέσα και σπάνια το λεωφορείο με το ένα ή το πολύ δύο δρομολόγια την ημέρα το καλοκαίρι, ενώ τον χειμώνα για πολλές μέρες κανένα.</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1295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7" name="TextBox 6">
            <a:extLst>
              <a:ext uri="{FF2B5EF4-FFF2-40B4-BE49-F238E27FC236}">
                <a16:creationId xmlns:a16="http://schemas.microsoft.com/office/drawing/2014/main" id="{039CD50C-ACED-1AAA-7469-AD8452ED845B}"/>
              </a:ext>
            </a:extLst>
          </p:cNvPr>
          <p:cNvSpPr txBox="1"/>
          <p:nvPr/>
        </p:nvSpPr>
        <p:spPr>
          <a:xfrm>
            <a:off x="256032" y="972448"/>
            <a:ext cx="8436864" cy="5328125"/>
          </a:xfrm>
          <a:prstGeom prst="rect">
            <a:avLst/>
          </a:prstGeom>
          <a:noFill/>
          <a:ln>
            <a:solidFill>
              <a:schemeClr val="bg2"/>
            </a:solidFill>
          </a:ln>
        </p:spPr>
        <p:txBody>
          <a:bodyPr wrap="square">
            <a:spAutoFit/>
          </a:bodyPr>
          <a:lstStyle/>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Συμπερασματικά θα μπορούσε να λεχθεί ότι η ΄΄ιδέα ΄΄ της σήραγγας για τη σύντομη προσέγγιση βόρειας και νότιας Ικαρίας αποτελεί ένα τεχνικό έργο αρκετών εκατομμυρίων ευρώ, που στην πλέον εφικτή λύση και με τις σημερινές κυκλοφοριακές συνθήκες αποσβένεται σε ολίγα έτη. Από πλευράς κατασκευής οι συνθήκες διάνοιξης αναμένονται καλές έως πολύ καλές. Έτσι τα όποια προβλήματα  είναι κυρίως τα συνήθη σε τέτοια έργα, δηλαδή αυτά που σχετίζονται με τη διαμόρφωση των μετώπων εισόδου και εξόδου.  Κατά τη διάνοιξη της σήραγγας η αναμενόμενη καλή συμπεριφορά της βραχομάζας περιορίζει τις πρόσθετες παρεμβάσεις σε πιθανές θέσεις μεγάλων ρηγμάτων με ζώνη κερματισμού – μυλωνιτίωσης αυξημένου πλάτους.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Επομένως η επένδυση για την κατασκευή της Σήραγγας και των συνοδών έργων συνολικού κόστους περίπου 25.000.000 € είναι δυνατόν να αποσβεσθεί σε μία 15ετία γεγονός που καθιστά την επένδυση οικονομικά συμφέρουσα εκτός βέβαια από τα περιβαλλοντικά, τουριστικά, πολιτιστικά και κοινωνικά οφέλη που αναπτύχθηκαν στην Γενική θεώρηση του έργου.</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rPr>
              <a:t>Τέλος πρέπει να συνυπολογιστεί η αναμενόμενη έμμεση πρόσοδος και αύξηση της απασχόλησης από την κατασκευαστική δραστηριότητα κατά την διάρκεια κατασκευής του έργου.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0733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7" name="TextBox 6">
            <a:extLst>
              <a:ext uri="{FF2B5EF4-FFF2-40B4-BE49-F238E27FC236}">
                <a16:creationId xmlns:a16="http://schemas.microsoft.com/office/drawing/2014/main" id="{538C159E-0932-C1C6-23AD-23E219DD92B6}"/>
              </a:ext>
            </a:extLst>
          </p:cNvPr>
          <p:cNvSpPr txBox="1"/>
          <p:nvPr/>
        </p:nvSpPr>
        <p:spPr>
          <a:xfrm>
            <a:off x="256032" y="1021418"/>
            <a:ext cx="8217408" cy="4815164"/>
          </a:xfrm>
          <a:prstGeom prst="rect">
            <a:avLst/>
          </a:prstGeom>
          <a:noFill/>
          <a:ln>
            <a:solidFill>
              <a:schemeClr val="bg2"/>
            </a:solidFill>
          </a:ln>
        </p:spPr>
        <p:txBody>
          <a:bodyPr wrap="square">
            <a:spAutoFit/>
          </a:bodyPr>
          <a:lstStyle/>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Ο χρόνος κατασκευής εκτιμάται σε μία τριετία κατά την οποία θα αναληφθούν υψηλών απαιτήσεως τεχνικές δράσεις που απαιτούν έντονη συμμετοχή του τοπικού τεχνικού δυναμικού με αποτέλεσμα την εκμάθησή σύγχρονων τεχνικών κατασκευής αλλά και την εκπαίδευση στην προστασία των εργαζομένων, στην προστασία του περιβάλλοντος και γενικά στις σύγχρονες και αποδοτικές μεθόδους κατασκευής.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Επίσης η ανάπτυξη των έργων θα απαιτήσει την προσκόμιση στη Νήσο εξοπλισμού Τεχνικών Έργων που συμβάλουν επικουρικά στην Ανάπτυξη Συνοδών ή παράλληλων έργων που σήμερα δεν εκτελούνται λόγω έλλειψης εξοπλισμού και κατάλληλου ανθρώπινου δυναμικού (Αντιστήριξη πρανών, Διεύρυνση οδών, Γεωτρήσεις Υδροληψίας, κλπ).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Συνεπώς, και με δεδομένη την αύξηση της κυκλοφορίας των οχημάτων στο δρόμο Ευδήλου – Αγίου Κηρύκου, που οπωσδήποτε θα απομειώνει το χρόνο απόσβεσης, η ΄΄ιδέα΄΄ που αναλύθηκε στηρίζεται σε κριτήρια  ρεαλιστικά και βεβαίως  αξίζει να αντιμετωπιστεί θετικά τόσο ως επενδυτική συμβολή στα έργα υποδομής όσο και στην Γενική Ανάπτυξη της Ικαρίας.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0302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EB8040-65F5-2231-24BD-A4A7AE29351D}"/>
              </a:ext>
            </a:extLst>
          </p:cNvPr>
          <p:cNvSpPr txBox="1"/>
          <p:nvPr/>
        </p:nvSpPr>
        <p:spPr>
          <a:xfrm>
            <a:off x="3153883" y="6678514"/>
            <a:ext cx="6136315" cy="253916"/>
          </a:xfrm>
          <a:prstGeom prst="rect">
            <a:avLst/>
          </a:prstGeom>
          <a:noFill/>
          <a:ln w="12700">
            <a:solidFill>
              <a:schemeClr val="bg2"/>
            </a:solidFill>
          </a:ln>
        </p:spPr>
        <p:txBody>
          <a:bodyPr wrap="square">
            <a:spAutoFit/>
          </a:bodyPr>
          <a:lstStyle/>
          <a:p>
            <a:r>
              <a:rPr lang="el-GR" sz="1050" b="1" u="sng" dirty="0">
                <a:solidFill>
                  <a:srgbClr val="990000"/>
                </a:solidFill>
                <a:latin typeface="Bookman Old Style" panose="02050604050505020204" pitchFamily="18" charset="0"/>
              </a:rPr>
              <a:t>ΔΙΗΜΕΡΙΔΑ ΙΚΑΡΙΑΣ</a:t>
            </a:r>
            <a:r>
              <a:rPr lang="el-GR" sz="1050" dirty="0">
                <a:solidFill>
                  <a:srgbClr val="990000"/>
                </a:solidFill>
                <a:latin typeface="Bookman Old Style" panose="02050604050505020204" pitchFamily="18" charset="0"/>
              </a:rPr>
              <a:t>: </a:t>
            </a:r>
            <a:r>
              <a:rPr lang="el-GR" sz="1050" b="1" i="1" dirty="0">
                <a:solidFill>
                  <a:srgbClr val="990000"/>
                </a:solidFill>
                <a:effectLst>
                  <a:outerShdw blurRad="38100" dist="38100" dir="2700000" algn="tl">
                    <a:srgbClr val="000000">
                      <a:alpha val="43137"/>
                    </a:srgbClr>
                  </a:outerShdw>
                </a:effectLst>
                <a:latin typeface="Bookman Old Style" panose="02050604050505020204" pitchFamily="18" charset="0"/>
              </a:rPr>
              <a:t>ΕΝΕΡΓΕΙΑΚΕΣ ΠΗΓΕΣ, ΠΕΡΙΒΑΛΛΟΝ &amp; ΑΓΡΟΤΙΚΗ ΑΝΑΠΤΥΞΗ</a:t>
            </a:r>
          </a:p>
        </p:txBody>
      </p:sp>
      <p:sp>
        <p:nvSpPr>
          <p:cNvPr id="12" name="TextBox 11">
            <a:extLst>
              <a:ext uri="{FF2B5EF4-FFF2-40B4-BE49-F238E27FC236}">
                <a16:creationId xmlns:a16="http://schemas.microsoft.com/office/drawing/2014/main" id="{B4EA965D-C79A-155E-01B9-CE9538B61844}"/>
              </a:ext>
            </a:extLst>
          </p:cNvPr>
          <p:cNvSpPr txBox="1"/>
          <p:nvPr/>
        </p:nvSpPr>
        <p:spPr>
          <a:xfrm>
            <a:off x="505968" y="937085"/>
            <a:ext cx="8351520" cy="5478423"/>
          </a:xfrm>
          <a:prstGeom prst="rect">
            <a:avLst/>
          </a:prstGeom>
          <a:noFill/>
          <a:ln>
            <a:solidFill>
              <a:schemeClr val="bg2"/>
            </a:solidFill>
          </a:ln>
        </p:spPr>
        <p:txBody>
          <a:bodyPr wrap="square">
            <a:spAutoFit/>
          </a:bodyPr>
          <a:lstStyle/>
          <a:p>
            <a:pPr algn="just">
              <a:spcAft>
                <a:spcPts val="600"/>
              </a:spcAft>
            </a:pPr>
            <a:r>
              <a:rPr lang="el-GR" sz="2000" b="1" dirty="0">
                <a:solidFill>
                  <a:srgbClr val="000000"/>
                </a:solidFill>
                <a:latin typeface="Calibri" panose="020F0502020204030204" pitchFamily="34" charset="0"/>
              </a:rPr>
              <a:t>Γεωμορφολογικά η Ικαρία χαρακτηρίζεται ως ορεινή με έντονο φυσικό ανάγλυφο, βαθιές χαράδρες τις οποίες διασχίζουν ποταμοί με συνεχή ροή και χείμαρροι, οροπέδια και λεκανοπέδια. Το σχήμα της είναι επίμηκες με άξονα την οροσειρά του Αθέρα (1037μ.), που διασχίζει το νησί από ανατολικά προς δυτικά χωρίζοντας το σε δύο τμήματα - το νότιο τμήμα με μικρό εύρος και εξαιρετικά έντονο ανάγλυφο και το βόρειο τμήμα με ηπιότερο ανάγλυφο. Διάσπαρτα στο νησί συναντώνται πυκνά πευκοδάση αλλά και χαμηλή βλάστηση. Η Ικαρία, καθώς και τα νησιά Φούρνοι έχουν ενταχθεί στο ευρωπαϊκό οικολογικό δίκτυο ειδικών ζωνών, επονομαζόμενο «Natura 2000» με τον κωδικό GR 4120004. Στην Ικαρία έχουν επισημανθεί τρεις ζώνες, το όρος Αθέρας, η ρεματιά του Χάλαρη και το Ν-Α άκρο του νησιού (Φανάρι). </a:t>
            </a:r>
          </a:p>
          <a:p>
            <a:pPr algn="just">
              <a:spcAft>
                <a:spcPts val="600"/>
              </a:spcAft>
            </a:pPr>
            <a:r>
              <a:rPr lang="el-GR" sz="2000" b="1" dirty="0">
                <a:solidFill>
                  <a:srgbClr val="000000"/>
                </a:solidFill>
                <a:latin typeface="Calibri" panose="020F0502020204030204" pitchFamily="34" charset="0"/>
              </a:rPr>
              <a:t>Το κλίμα στην Ικαρία είναι νησιωτικό με αρκετή υγρασία, πολλές βροχές και συχνούς δυνατούς ανέμους </a:t>
            </a:r>
          </a:p>
          <a:p>
            <a:pPr algn="just">
              <a:spcAft>
                <a:spcPts val="600"/>
              </a:spcAft>
            </a:pPr>
            <a:r>
              <a:rPr lang="el-GR" sz="2000" b="1" i="1" dirty="0">
                <a:solidFill>
                  <a:srgbClr val="002060"/>
                </a:solidFill>
                <a:effectLst>
                  <a:outerShdw blurRad="38100" dist="38100" dir="2700000" algn="tl">
                    <a:srgbClr val="000000">
                      <a:alpha val="43137"/>
                    </a:srgbClr>
                  </a:outerShdw>
                </a:effectLst>
                <a:latin typeface="Calibri" panose="020F0502020204030204" pitchFamily="34" charset="0"/>
              </a:rPr>
              <a:t>Η Ικαρία μπορεί να χαρακτηρισθεί ως το νησί των ιαματικών πηγών, που ήταν γνωστές από την αρχαιότητα και θεωρούνται μοναδικές σε παγκόσμιο επίπεδο, καθώς ποικίλλει ο βαθμός ραδιενέργειας και η θερμοκρασία τους. </a:t>
            </a:r>
          </a:p>
        </p:txBody>
      </p:sp>
    </p:spTree>
    <p:extLst>
      <p:ext uri="{BB962C8B-B14F-4D97-AF65-F5344CB8AC3E}">
        <p14:creationId xmlns:p14="http://schemas.microsoft.com/office/powerpoint/2010/main" val="34433249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υποσέλιδου"/>
          <p:cNvSpPr txBox="1">
            <a:spLocks/>
          </p:cNvSpPr>
          <p:nvPr/>
        </p:nvSpPr>
        <p:spPr>
          <a:xfrm>
            <a:off x="3263541" y="6508752"/>
            <a:ext cx="5867401" cy="365125"/>
          </a:xfrm>
          <a:prstGeom prst="rect">
            <a:avLst/>
          </a:prstGeom>
        </p:spPr>
        <p:txBody>
          <a:bodyPr vert="horz"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1" i="0" u="sng" strike="noStrike" kern="1200" cap="none" spc="0" normalizeH="0" baseline="0" noProof="0" dirty="0">
                <a:ln>
                  <a:noFill/>
                </a:ln>
                <a:solidFill>
                  <a:srgbClr val="990000"/>
                </a:solidFill>
                <a:effectLst/>
                <a:uLnTx/>
                <a:uFillTx/>
                <a:latin typeface="Bookman Old Style" panose="02050604050505020204" pitchFamily="18" charset="0"/>
                <a:ea typeface="+mn-ea"/>
                <a:cs typeface="+mn-cs"/>
              </a:rPr>
              <a:t>ΔΙΗΜΕΡΙΔΑ ΙΚΑΡΙΑΣ: ΕΝΕΡΓΕΙΑΚΕΣ ΠΗΓΕΣ, ΠΕΡΙΒΑΛΛΟΝ &amp; ΑΓΡΟΤΙΚΗ ΑΝΑΠΤΥΞΗ</a:t>
            </a:r>
          </a:p>
        </p:txBody>
      </p:sp>
      <p:sp>
        <p:nvSpPr>
          <p:cNvPr id="8" name="TextBox 7">
            <a:extLst>
              <a:ext uri="{FF2B5EF4-FFF2-40B4-BE49-F238E27FC236}">
                <a16:creationId xmlns:a16="http://schemas.microsoft.com/office/drawing/2014/main" id="{05E866D1-3CEF-51A8-603F-E000DDB1A2BD}"/>
              </a:ext>
            </a:extLst>
          </p:cNvPr>
          <p:cNvSpPr txBox="1"/>
          <p:nvPr/>
        </p:nvSpPr>
        <p:spPr>
          <a:xfrm>
            <a:off x="1510998" y="2567040"/>
            <a:ext cx="6070016" cy="707886"/>
          </a:xfrm>
          <a:prstGeom prst="rect">
            <a:avLst/>
          </a:prstGeom>
          <a:noFill/>
          <a:ln>
            <a:solidFill>
              <a:schemeClr val="bg2"/>
            </a:solidFill>
          </a:ln>
        </p:spPr>
        <p:txBody>
          <a:bodyPr wrap="square">
            <a:spAutoFit/>
          </a:bodyPr>
          <a:lstStyle/>
          <a:p>
            <a:r>
              <a:rPr lang="el-GR" sz="4000" b="1" dirty="0">
                <a:solidFill>
                  <a:schemeClr val="accent3">
                    <a:lumMod val="50000"/>
                  </a:schemeClr>
                </a:solidFill>
                <a:effectLst>
                  <a:outerShdw blurRad="38100" dist="38100" dir="2700000" algn="tl">
                    <a:srgbClr val="000000"/>
                  </a:outerShdw>
                </a:effectLst>
                <a:latin typeface="Comic Sans MS" pitchFamily="66" charset="0"/>
              </a:rPr>
              <a:t>Ε</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Υ</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Χ</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Α</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Ρ</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Ι</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Σ</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Τ</a:t>
            </a:r>
            <a:r>
              <a:rPr lang="en-US" sz="4000" b="1" dirty="0">
                <a:solidFill>
                  <a:schemeClr val="accent3">
                    <a:lumMod val="50000"/>
                  </a:schemeClr>
                </a:solidFill>
                <a:effectLst>
                  <a:outerShdw blurRad="38100" dist="38100" dir="2700000" algn="tl">
                    <a:srgbClr val="000000"/>
                  </a:outerShdw>
                </a:effectLst>
                <a:latin typeface="Comic Sans MS" pitchFamily="66" charset="0"/>
              </a:rPr>
              <a:t> </a:t>
            </a:r>
            <a:r>
              <a:rPr lang="el-GR" sz="4000" b="1" dirty="0">
                <a:solidFill>
                  <a:schemeClr val="accent3">
                    <a:lumMod val="50000"/>
                  </a:schemeClr>
                </a:solidFill>
                <a:effectLst>
                  <a:outerShdw blurRad="38100" dist="38100" dir="2700000" algn="tl">
                    <a:srgbClr val="000000"/>
                  </a:outerShdw>
                </a:effectLst>
                <a:latin typeface="Comic Sans MS" pitchFamily="66" charset="0"/>
              </a:rPr>
              <a:t>Ω</a:t>
            </a:r>
            <a:endParaRPr lang="el-GR" sz="4000" dirty="0">
              <a:solidFill>
                <a:schemeClr val="accent3">
                  <a:lumMod val="50000"/>
                </a:schemeClr>
              </a:solidFill>
            </a:endParaRPr>
          </a:p>
        </p:txBody>
      </p:sp>
      <p:sp>
        <p:nvSpPr>
          <p:cNvPr id="9" name="Ribbon1Sharp">
            <a:extLst>
              <a:ext uri="{FF2B5EF4-FFF2-40B4-BE49-F238E27FC236}">
                <a16:creationId xmlns:a16="http://schemas.microsoft.com/office/drawing/2014/main" id="{700E62A7-DCA1-0A1F-6D77-F27FC310FFB2}"/>
              </a:ext>
            </a:extLst>
          </p:cNvPr>
          <p:cNvSpPr>
            <a:spLocks noEditPoints="1" noChangeArrowheads="1"/>
          </p:cNvSpPr>
          <p:nvPr/>
        </p:nvSpPr>
        <p:spPr bwMode="auto">
          <a:xfrm>
            <a:off x="3030279" y="4529470"/>
            <a:ext cx="5530285" cy="900574"/>
          </a:xfrm>
          <a:custGeom>
            <a:avLst/>
            <a:gdLst>
              <a:gd name="G0" fmla="+- 0 0 0"/>
              <a:gd name="G1" fmla="+- 6030 0 0"/>
              <a:gd name="G2" fmla="+- 6030 2700 0"/>
              <a:gd name="G3" fmla="+- 21600 0 G2"/>
              <a:gd name="G4" fmla="+- 21600 0 G1"/>
              <a:gd name="G5" fmla="+- 5400 0 0"/>
              <a:gd name="G6" fmla="+- 10800 0 5400"/>
              <a:gd name="G7" fmla="*/ 5400 2 1"/>
              <a:gd name="G8" fmla="+- 21600 0 G7"/>
              <a:gd name="G9" fmla="+- 10800 5400 0"/>
              <a:gd name="G10" fmla="+- 21600 0 5400"/>
              <a:gd name="T0" fmla="*/ 10800 w 21600"/>
              <a:gd name="T1" fmla="*/ 5400 h 21600"/>
              <a:gd name="T2" fmla="*/ 2700 w 21600"/>
              <a:gd name="T3" fmla="*/ 5400 h 21600"/>
              <a:gd name="T4" fmla="*/ 10800 w 21600"/>
              <a:gd name="T5" fmla="*/ 16200 h 21600"/>
              <a:gd name="T6" fmla="*/ 18900 w 21600"/>
              <a:gd name="T7" fmla="*/ 16200 h 21600"/>
              <a:gd name="T8" fmla="*/ 17694720 60000 65536"/>
              <a:gd name="T9" fmla="*/ 11796480 60000 65536"/>
              <a:gd name="T10" fmla="*/ 5898240 60000 65536"/>
              <a:gd name="T11" fmla="*/ 0 60000 65536"/>
              <a:gd name="T12" fmla="*/ G2 w 21600"/>
              <a:gd name="T13" fmla="*/ G5 h 21600"/>
              <a:gd name="T14" fmla="*/ G3 w 21600"/>
              <a:gd name="T15" fmla="*/ G10 h 21600"/>
            </a:gdLst>
            <a:ahLst/>
            <a:cxnLst>
              <a:cxn ang="T8">
                <a:pos x="T0" y="T1"/>
              </a:cxn>
              <a:cxn ang="T9">
                <a:pos x="T2" y="T3"/>
              </a:cxn>
              <a:cxn ang="T10">
                <a:pos x="T4" y="T5"/>
              </a:cxn>
              <a:cxn ang="T11">
                <a:pos x="T6" y="T7"/>
              </a:cxn>
            </a:cxnLst>
            <a:rect l="T12" t="T13" r="T14" b="T15"/>
            <a:pathLst>
              <a:path w="21600" h="21600" extrusionOk="0">
                <a:moveTo>
                  <a:pt x="0" y="0"/>
                </a:moveTo>
                <a:lnTo>
                  <a:pt x="2700" y="5400"/>
                </a:lnTo>
                <a:lnTo>
                  <a:pt x="0" y="10800"/>
                </a:lnTo>
                <a:lnTo>
                  <a:pt x="6030" y="10800"/>
                </a:lnTo>
                <a:lnTo>
                  <a:pt x="6030" y="16200"/>
                </a:lnTo>
                <a:lnTo>
                  <a:pt x="12870" y="16200"/>
                </a:lnTo>
                <a:lnTo>
                  <a:pt x="12870" y="21600"/>
                </a:lnTo>
                <a:lnTo>
                  <a:pt x="21600" y="21600"/>
                </a:lnTo>
                <a:lnTo>
                  <a:pt x="18900" y="16200"/>
                </a:lnTo>
                <a:lnTo>
                  <a:pt x="21600" y="10800"/>
                </a:lnTo>
                <a:lnTo>
                  <a:pt x="15570" y="10800"/>
                </a:lnTo>
                <a:lnTo>
                  <a:pt x="15570" y="5400"/>
                </a:lnTo>
                <a:lnTo>
                  <a:pt x="8730" y="5400"/>
                </a:lnTo>
                <a:lnTo>
                  <a:pt x="8730" y="0"/>
                </a:lnTo>
                <a:close/>
              </a:path>
              <a:path w="21600" h="21600" fill="none" extrusionOk="0">
                <a:moveTo>
                  <a:pt x="8730" y="5400"/>
                </a:moveTo>
                <a:lnTo>
                  <a:pt x="6030" y="5400"/>
                </a:lnTo>
                <a:lnTo>
                  <a:pt x="6030" y="10800"/>
                </a:lnTo>
              </a:path>
              <a:path w="21600" h="21600" fill="none" extrusionOk="0">
                <a:moveTo>
                  <a:pt x="8730" y="0"/>
                </a:moveTo>
                <a:lnTo>
                  <a:pt x="6030" y="5400"/>
                </a:lnTo>
              </a:path>
              <a:path w="21600" h="21600" fill="none" extrusionOk="0">
                <a:moveTo>
                  <a:pt x="15570" y="10800"/>
                </a:moveTo>
                <a:lnTo>
                  <a:pt x="12870" y="10800"/>
                </a:lnTo>
                <a:lnTo>
                  <a:pt x="12870" y="16200"/>
                </a:lnTo>
              </a:path>
              <a:path w="21600" h="21600" fill="none" extrusionOk="0">
                <a:moveTo>
                  <a:pt x="15570" y="5400"/>
                </a:moveTo>
                <a:lnTo>
                  <a:pt x="12870" y="10800"/>
                </a:lnTo>
              </a:path>
            </a:pathLst>
          </a:custGeom>
          <a:solidFill>
            <a:srgbClr val="FF993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l-GR">
              <a:solidFill>
                <a:schemeClr val="accent3">
                  <a:lumMod val="50000"/>
                </a:schemeClr>
              </a:solidFill>
            </a:endParaRPr>
          </a:p>
        </p:txBody>
      </p:sp>
    </p:spTree>
    <p:extLst>
      <p:ext uri="{BB962C8B-B14F-4D97-AF65-F5344CB8AC3E}">
        <p14:creationId xmlns:p14="http://schemas.microsoft.com/office/powerpoint/2010/main" val="4641825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82385" y="1350264"/>
            <a:ext cx="8554351" cy="990600"/>
          </a:xfrm>
        </p:spPr>
        <p:txBody>
          <a:bodyPr rtlCol="0">
            <a:noAutofit/>
          </a:bodyPr>
          <a:lstStyle/>
          <a:p>
            <a:pPr marL="0" indent="0">
              <a:buNone/>
            </a:pPr>
            <a:r>
              <a:rPr lang="el-GR" sz="2000" b="1" dirty="0">
                <a:effectLst/>
                <a:latin typeface="Calibri" panose="020F0502020204030204" pitchFamily="34" charset="0"/>
                <a:ea typeface="Calibri" panose="020F0502020204030204" pitchFamily="34" charset="0"/>
                <a:cs typeface="Calibri" panose="020F0502020204030204" pitchFamily="34" charset="0"/>
              </a:rPr>
              <a:t>Τα κυριότερα στοιχεία με βάση το χωροταξικό σχεδιασμό της Περιφέρειας Βορείου Αιγαίου και της Ικαρίας που δίδει τις τάσεις για την ανάπτυξη στους κύριους τομείς δραστηριότητας και την διαμόρφωση του σχεδιασμού είναι:</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Θέση υποσέλιδου 1">
            <a:extLst>
              <a:ext uri="{FF2B5EF4-FFF2-40B4-BE49-F238E27FC236}">
                <a16:creationId xmlns:a16="http://schemas.microsoft.com/office/drawing/2014/main" id="{D8B0BD7B-786B-DBE8-BF41-3C6423871E63}"/>
              </a:ext>
            </a:extLst>
          </p:cNvPr>
          <p:cNvSpPr txBox="1">
            <a:spLocks/>
          </p:cNvSpPr>
          <p:nvPr/>
        </p:nvSpPr>
        <p:spPr>
          <a:xfrm>
            <a:off x="3250905" y="6584156"/>
            <a:ext cx="5893095" cy="273844"/>
          </a:xfrm>
          <a:prstGeom prst="rect">
            <a:avLst/>
          </a:prstGeom>
        </p:spPr>
        <p:txBody>
          <a:bodyPr vert="horz" lIns="0" tIns="0" rIns="0" bIns="0" rtlCol="0" anchor="b"/>
          <a:lstStyle>
            <a:defPPr rtl="0">
              <a:defRPr lang="el-GR"/>
            </a:defPPr>
            <a:lvl1pPr marL="0" algn="l" defTabSz="914400" rtl="0" eaLnBrk="1" latinLnBrk="0" hangingPunct="1">
              <a:defRPr kumimoji="0"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
        <p:nvSpPr>
          <p:cNvPr id="10" name="TextBox 9">
            <a:extLst>
              <a:ext uri="{FF2B5EF4-FFF2-40B4-BE49-F238E27FC236}">
                <a16:creationId xmlns:a16="http://schemas.microsoft.com/office/drawing/2014/main" id="{7FE2E43D-B4F2-996F-AF77-BB2252FBF1C8}"/>
              </a:ext>
            </a:extLst>
          </p:cNvPr>
          <p:cNvSpPr txBox="1"/>
          <p:nvPr/>
        </p:nvSpPr>
        <p:spPr>
          <a:xfrm>
            <a:off x="374904" y="714432"/>
            <a:ext cx="5501640" cy="627351"/>
          </a:xfrm>
          <a:prstGeom prst="rect">
            <a:avLst/>
          </a:prstGeom>
          <a:noFill/>
          <a:ln>
            <a:solidFill>
              <a:schemeClr val="bg2"/>
            </a:solidFill>
          </a:ln>
        </p:spPr>
        <p:txBody>
          <a:bodyPr wrap="square">
            <a:spAutoFit/>
          </a:bodyPr>
          <a:lstStyle/>
          <a:p>
            <a:pPr lvl="0">
              <a:lnSpc>
                <a:spcPct val="107000"/>
              </a:lnSpc>
              <a:spcBef>
                <a:spcPct val="0"/>
              </a:spcBef>
              <a:spcAft>
                <a:spcPts val="800"/>
              </a:spcAft>
            </a:pPr>
            <a:r>
              <a:rPr lang="el-GR" sz="3400" b="1" dirty="0">
                <a:solidFill>
                  <a:schemeClr val="tx2"/>
                </a:solidFill>
                <a:latin typeface="Calibri" panose="020F0502020204030204" pitchFamily="34" charset="0"/>
                <a:ea typeface="+mj-ea"/>
                <a:cs typeface="Calibri" panose="020F0502020204030204" pitchFamily="34" charset="0"/>
              </a:rPr>
              <a:t>3. Χωροταξικός Σχεδιασμός </a:t>
            </a:r>
          </a:p>
        </p:txBody>
      </p:sp>
      <p:sp>
        <p:nvSpPr>
          <p:cNvPr id="12" name="TextBox 11">
            <a:extLst>
              <a:ext uri="{FF2B5EF4-FFF2-40B4-BE49-F238E27FC236}">
                <a16:creationId xmlns:a16="http://schemas.microsoft.com/office/drawing/2014/main" id="{CDD11CB2-9A73-442D-2DFB-80087544C76F}"/>
              </a:ext>
            </a:extLst>
          </p:cNvPr>
          <p:cNvSpPr txBox="1"/>
          <p:nvPr/>
        </p:nvSpPr>
        <p:spPr>
          <a:xfrm>
            <a:off x="317546" y="2402346"/>
            <a:ext cx="4602480" cy="360227"/>
          </a:xfrm>
          <a:prstGeom prst="rect">
            <a:avLst/>
          </a:prstGeom>
          <a:noFill/>
          <a:ln>
            <a:solidFill>
              <a:schemeClr val="bg2"/>
            </a:solidFill>
          </a:ln>
        </p:spPr>
        <p:txBody>
          <a:bodyPr wrap="square">
            <a:spAutoFit/>
          </a:bodyPr>
          <a:lstStyle/>
          <a:p>
            <a:pPr>
              <a:lnSpc>
                <a:spcPts val="1800"/>
              </a:lnSpc>
              <a:spcBef>
                <a:spcPts val="600"/>
              </a:spcBef>
              <a:spcAft>
                <a:spcPts val="300"/>
              </a:spcAft>
            </a:pPr>
            <a:r>
              <a:rPr lang="el-GR" sz="2600" b="1" dirty="0">
                <a:solidFill>
                  <a:schemeClr val="tx2"/>
                </a:solidFill>
                <a:latin typeface="Calibri" panose="020F0502020204030204" pitchFamily="34" charset="0"/>
                <a:ea typeface="+mj-ea"/>
                <a:cs typeface="Calibri" panose="020F0502020204030204" pitchFamily="34" charset="0"/>
              </a:rPr>
              <a:t>3.1. </a:t>
            </a:r>
            <a:r>
              <a:rPr lang="el-GR" sz="2600" b="1" u="sng" dirty="0">
                <a:solidFill>
                  <a:schemeClr val="tx2"/>
                </a:solidFill>
                <a:latin typeface="Calibri" panose="020F0502020204030204" pitchFamily="34" charset="0"/>
                <a:ea typeface="+mj-ea"/>
                <a:cs typeface="Calibri" panose="020F0502020204030204" pitchFamily="34" charset="0"/>
              </a:rPr>
              <a:t>Πρωτογενής Τομέας </a:t>
            </a:r>
          </a:p>
        </p:txBody>
      </p:sp>
      <p:sp>
        <p:nvSpPr>
          <p:cNvPr id="14" name="TextBox 13">
            <a:extLst>
              <a:ext uri="{FF2B5EF4-FFF2-40B4-BE49-F238E27FC236}">
                <a16:creationId xmlns:a16="http://schemas.microsoft.com/office/drawing/2014/main" id="{C6AF7C85-D3EC-6660-C67D-B2ACB5B34F5E}"/>
              </a:ext>
            </a:extLst>
          </p:cNvPr>
          <p:cNvSpPr txBox="1"/>
          <p:nvPr/>
        </p:nvSpPr>
        <p:spPr>
          <a:xfrm>
            <a:off x="316512" y="2755836"/>
            <a:ext cx="8313207" cy="1025665"/>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Ιδιαίτερη σημασία αποδίδεται στη διείσδυση ποιοτικών προϊόντων της τοπικής αγροτικής παραγωγής (μέλι, κρασί, τυριά, και λοιπά κτηνοτροφικά προϊόντα) στον τουρισμό. Επίσης, για τον κλάδο της αλιείας, θα πρέπει να ληφθούν διαχειριστικά μέτρα για το θαλάσσιο χώρο.</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67B7018-8DEB-1927-AE08-B83AE62530BC}"/>
              </a:ext>
            </a:extLst>
          </p:cNvPr>
          <p:cNvSpPr txBox="1"/>
          <p:nvPr/>
        </p:nvSpPr>
        <p:spPr>
          <a:xfrm>
            <a:off x="316512" y="3896950"/>
            <a:ext cx="4602480" cy="353430"/>
          </a:xfrm>
          <a:prstGeom prst="rect">
            <a:avLst/>
          </a:prstGeom>
          <a:noFill/>
          <a:ln>
            <a:solidFill>
              <a:schemeClr val="bg2"/>
            </a:solidFill>
          </a:ln>
        </p:spPr>
        <p:txBody>
          <a:bodyPr wrap="square">
            <a:spAutoFit/>
          </a:bodyPr>
          <a:lstStyle/>
          <a:p>
            <a:pPr>
              <a:lnSpc>
                <a:spcPts val="1800"/>
              </a:lnSpc>
              <a:spcBef>
                <a:spcPts val="600"/>
              </a:spcBef>
              <a:spcAft>
                <a:spcPts val="300"/>
              </a:spcAft>
            </a:pPr>
            <a:r>
              <a:rPr lang="el-GR" sz="2600" b="1" dirty="0">
                <a:solidFill>
                  <a:schemeClr val="tx2"/>
                </a:solidFill>
                <a:latin typeface="Calibri" panose="020F0502020204030204" pitchFamily="34" charset="0"/>
                <a:ea typeface="+mj-ea"/>
                <a:cs typeface="Calibri" panose="020F0502020204030204" pitchFamily="34" charset="0"/>
              </a:rPr>
              <a:t>3.2. </a:t>
            </a:r>
            <a:r>
              <a:rPr lang="el-GR" sz="2600" b="1" u="sng" dirty="0">
                <a:solidFill>
                  <a:schemeClr val="tx2"/>
                </a:solidFill>
                <a:latin typeface="Calibri" panose="020F0502020204030204" pitchFamily="34" charset="0"/>
                <a:ea typeface="+mj-ea"/>
                <a:cs typeface="Calibri" panose="020F0502020204030204" pitchFamily="34" charset="0"/>
              </a:rPr>
              <a:t>Δευτερογενής Τομέας </a:t>
            </a:r>
          </a:p>
        </p:txBody>
      </p:sp>
      <p:sp>
        <p:nvSpPr>
          <p:cNvPr id="19" name="TextBox 18">
            <a:extLst>
              <a:ext uri="{FF2B5EF4-FFF2-40B4-BE49-F238E27FC236}">
                <a16:creationId xmlns:a16="http://schemas.microsoft.com/office/drawing/2014/main" id="{1FF9B834-E14B-8761-3EB7-05073013B282}"/>
              </a:ext>
            </a:extLst>
          </p:cNvPr>
          <p:cNvSpPr txBox="1"/>
          <p:nvPr/>
        </p:nvSpPr>
        <p:spPr>
          <a:xfrm>
            <a:off x="349135" y="4248551"/>
            <a:ext cx="8513138" cy="2349361"/>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Στο νησί, προωθείται η ανάπτυξη συστημάτων καθετοποίησης και τυποποίησης των ποιοτικών προϊόντων του πρωτογενή τομέα (μέλι, τυριά, κρασί, κ.λπ.). Στην κατεύθυνση αυτή είναι αναγκαίος ο καθορισμός οργανωμένου υποδοχέα, ως φορέα μεταποίησης αγροτικών προϊόντων, σε περιοχή όπου ήδη υφίστανται συγκεντρώσεις δραστηριοτήτων του δευτερογενή τομέα.</a:t>
            </a:r>
          </a:p>
          <a:p>
            <a:pPr algn="just">
              <a:lnSpc>
                <a:spcPts val="1800"/>
              </a:lnSpc>
              <a:spcBef>
                <a:spcPts val="600"/>
              </a:spcBef>
              <a:spcAft>
                <a:spcPts val="800"/>
              </a:spcAft>
            </a:pPr>
            <a:r>
              <a:rPr lang="el-GR" sz="2000" b="1" dirty="0">
                <a:solidFill>
                  <a:srgbClr val="333333"/>
                </a:solidFill>
                <a:latin typeface="Calibri" panose="020F0502020204030204" pitchFamily="34" charset="0"/>
                <a:cs typeface="Calibri" panose="020F0502020204030204" pitchFamily="34" charset="0"/>
              </a:rPr>
              <a:t>Επιπλέον, είναι δυνατή η ανάδειξη της Ικαρίας σε σταθμό κρουαζιέρας, με πρόβλεψη ζώνης για εξυπηρέτηση κρουαζιέρας, εντός της λιμενικής ζώνης του επιβατικού λιμένα στον </a:t>
            </a:r>
            <a:r>
              <a:rPr lang="el-GR" sz="2000" b="1" dirty="0" err="1">
                <a:solidFill>
                  <a:srgbClr val="333333"/>
                </a:solidFill>
                <a:latin typeface="Calibri" panose="020F0502020204030204" pitchFamily="34" charset="0"/>
                <a:cs typeface="Calibri" panose="020F0502020204030204" pitchFamily="34" charset="0"/>
              </a:rPr>
              <a:t>Εύδηλο</a:t>
            </a:r>
            <a:r>
              <a:rPr lang="el-GR" sz="2000" b="1" dirty="0">
                <a:solidFill>
                  <a:srgbClr val="333333"/>
                </a:solidFill>
                <a:latin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08D9BA-7AA8-E2E6-4878-EBB284D9A449}"/>
              </a:ext>
            </a:extLst>
          </p:cNvPr>
          <p:cNvSpPr txBox="1"/>
          <p:nvPr/>
        </p:nvSpPr>
        <p:spPr>
          <a:xfrm>
            <a:off x="3090088" y="6604084"/>
            <a:ext cx="6053912" cy="253916"/>
          </a:xfrm>
          <a:prstGeom prst="rect">
            <a:avLst/>
          </a:prstGeom>
          <a:noFill/>
          <a:ln>
            <a:solidFill>
              <a:schemeClr val="bg2"/>
            </a:solidFill>
          </a:ln>
        </p:spPr>
        <p:txBody>
          <a:bodyPr wrap="square">
            <a:spAutoFit/>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
        <p:nvSpPr>
          <p:cNvPr id="7" name="TextBox 6">
            <a:extLst>
              <a:ext uri="{FF2B5EF4-FFF2-40B4-BE49-F238E27FC236}">
                <a16:creationId xmlns:a16="http://schemas.microsoft.com/office/drawing/2014/main" id="{469C35D0-8C91-5F51-C9D6-1CE9C8576B8E}"/>
              </a:ext>
            </a:extLst>
          </p:cNvPr>
          <p:cNvSpPr txBox="1"/>
          <p:nvPr/>
        </p:nvSpPr>
        <p:spPr>
          <a:xfrm>
            <a:off x="560832" y="934095"/>
            <a:ext cx="4584192" cy="353430"/>
          </a:xfrm>
          <a:prstGeom prst="rect">
            <a:avLst/>
          </a:prstGeom>
          <a:noFill/>
          <a:ln>
            <a:solidFill>
              <a:schemeClr val="bg2"/>
            </a:solidFill>
          </a:ln>
        </p:spPr>
        <p:txBody>
          <a:bodyPr wrap="square">
            <a:spAutoFit/>
          </a:bodyPr>
          <a:lstStyle/>
          <a:p>
            <a:pPr>
              <a:lnSpc>
                <a:spcPts val="1800"/>
              </a:lnSpc>
              <a:spcBef>
                <a:spcPts val="600"/>
              </a:spcBef>
              <a:spcAft>
                <a:spcPts val="300"/>
              </a:spcAft>
            </a:pPr>
            <a:r>
              <a:rPr lang="el-GR" sz="2600" b="1" dirty="0">
                <a:solidFill>
                  <a:schemeClr val="tx2"/>
                </a:solidFill>
                <a:latin typeface="Calibri" panose="020F0502020204030204" pitchFamily="34" charset="0"/>
                <a:ea typeface="+mj-ea"/>
                <a:cs typeface="Calibri" panose="020F0502020204030204" pitchFamily="34" charset="0"/>
              </a:rPr>
              <a:t>3.3. </a:t>
            </a:r>
            <a:r>
              <a:rPr lang="el-GR" sz="2600" b="1" u="sng" dirty="0">
                <a:solidFill>
                  <a:schemeClr val="tx2"/>
                </a:solidFill>
                <a:latin typeface="Calibri" panose="020F0502020204030204" pitchFamily="34" charset="0"/>
                <a:ea typeface="+mj-ea"/>
                <a:cs typeface="Calibri" panose="020F0502020204030204" pitchFamily="34" charset="0"/>
              </a:rPr>
              <a:t>Τριτογενής Τομέας </a:t>
            </a:r>
          </a:p>
        </p:txBody>
      </p:sp>
      <p:sp>
        <p:nvSpPr>
          <p:cNvPr id="9" name="TextBox 8">
            <a:extLst>
              <a:ext uri="{FF2B5EF4-FFF2-40B4-BE49-F238E27FC236}">
                <a16:creationId xmlns:a16="http://schemas.microsoft.com/office/drawing/2014/main" id="{B397AB19-1C66-8F3B-F66A-8B1D23DCE538}"/>
              </a:ext>
            </a:extLst>
          </p:cNvPr>
          <p:cNvSpPr txBox="1"/>
          <p:nvPr/>
        </p:nvSpPr>
        <p:spPr>
          <a:xfrm>
            <a:off x="560832" y="1414232"/>
            <a:ext cx="8156448" cy="5026761"/>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Η Ικαρία διαθέτει ιδιαίτερα πλεονεκτήματα για την ανάδειξή της σε πόλο ανάπτυξης ιαματικού τουρισμού. Προωθείται η οργάνωση σε ολοκληρωμένο δίκτυο, η αξιοποίηση πηγών (Κράτσα, Αρτέμιδος και Παμφίλη, Κέντρο Υδροθεραπείας Απόλλωνα και Ασκληπιός στην πλατεία των Θερμών, πηγή Αγ. Κυριακής, περιοχή Πηγή ανατολικά του χωριού «Ξυλοσύρτης», ιαματικές πηγές Λευκάδος κ.α.).</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Εξ άλλου είναι σημαντικοί οι αρχαιολογικοί χώροι που διαθέτει το νησί, όπως Αρχαιολογικός Χώρος Κάμπου, Ναός Αρτέμιδος στο ΝΑ, Αρχαία Πόλη των Θερμών, Αρχαία Πόλη Δρακάνου, Λαογραφικό Μουσείο Αγίου Κηρύκου,  Αρχαιολογικό Μουσείο Αγίου Κηρύκου κ.ά. Ακόμα υπάρχουν τα αξιοθέατα, </a:t>
            </a:r>
            <a:r>
              <a:rPr lang="el-GR" sz="2000" b="1" dirty="0">
                <a:effectLst/>
                <a:latin typeface="Calibri" panose="020F0502020204030204" pitchFamily="34" charset="0"/>
                <a:ea typeface="Calibri" panose="020F0502020204030204" pitchFamily="34" charset="0"/>
                <a:cs typeface="Calibri" panose="020F0502020204030204" pitchFamily="34" charset="0"/>
              </a:rPr>
              <a:t>Κάστρο του Κοσκινά, Βράχος του Ίκαρη, Καψαλινό Κάστρο, Φάρος του Κάβο Πάπα, Ιερά Μονή Ευαγγελισμού Μουντέ, φυσικά σπήλαια, φαράγγι του Χάλαρη κ.α.</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Τέλος γίνονται αρκετές πολιτιστικές εκδηλώσεις που έλκουν τον τουρισμό όπως Τοπικά Πανηγύρια, Εορτασμοί Απελευθέρωσης του Νησιού στις 17 Ιουλίου κ.ά.</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Bef>
                <a:spcPts val="600"/>
              </a:spcBef>
              <a:spcAft>
                <a:spcPts val="800"/>
              </a:spcAft>
            </a:pPr>
            <a:r>
              <a:rPr lang="el-GR" sz="20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Από πλευράς τουριστικών εγκαταστάσεων η Ικαρία των 8.423 μόνιμων κατοίκων και των περίπου 60.000 επισκεπτών την θερινή περίοδο διαθέτει 20 ξενοδοχεία και περισσότερα από 100 τουριστικά καταλύματα.</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9299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9714A5-E72E-14EE-E332-E053C27B892A}"/>
              </a:ext>
            </a:extLst>
          </p:cNvPr>
          <p:cNvSpPr txBox="1"/>
          <p:nvPr/>
        </p:nvSpPr>
        <p:spPr>
          <a:xfrm>
            <a:off x="3090088" y="6635983"/>
            <a:ext cx="6053912" cy="253916"/>
          </a:xfrm>
          <a:prstGeom prst="rect">
            <a:avLst/>
          </a:prstGeom>
          <a:noFill/>
          <a:ln>
            <a:solidFill>
              <a:schemeClr val="bg2"/>
            </a:solidFill>
          </a:ln>
        </p:spPr>
        <p:txBody>
          <a:bodyPr wrap="square">
            <a:spAutoFit/>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
        <p:nvSpPr>
          <p:cNvPr id="9" name="TextBox 8">
            <a:extLst>
              <a:ext uri="{FF2B5EF4-FFF2-40B4-BE49-F238E27FC236}">
                <a16:creationId xmlns:a16="http://schemas.microsoft.com/office/drawing/2014/main" id="{2598B7C4-1E71-1AC6-16CD-7F2D72491985}"/>
              </a:ext>
            </a:extLst>
          </p:cNvPr>
          <p:cNvSpPr txBox="1"/>
          <p:nvPr/>
        </p:nvSpPr>
        <p:spPr>
          <a:xfrm>
            <a:off x="371856" y="533400"/>
            <a:ext cx="6132576" cy="796052"/>
          </a:xfrm>
          <a:prstGeom prst="rect">
            <a:avLst/>
          </a:prstGeom>
          <a:noFill/>
          <a:ln>
            <a:solidFill>
              <a:schemeClr val="bg2"/>
            </a:solidFill>
          </a:ln>
        </p:spPr>
        <p:txBody>
          <a:bodyPr wrap="square">
            <a:spAutoFit/>
          </a:bodyPr>
          <a:lstStyle/>
          <a:p>
            <a:pPr lvl="0" algn="just">
              <a:lnSpc>
                <a:spcPct val="150000"/>
              </a:lnSpc>
              <a:spcBef>
                <a:spcPts val="600"/>
              </a:spcBef>
            </a:pPr>
            <a:r>
              <a:rPr lang="el-GR" sz="3400" b="1" dirty="0">
                <a:solidFill>
                  <a:schemeClr val="tx2"/>
                </a:solidFill>
                <a:latin typeface="Calibri" panose="020F0502020204030204" pitchFamily="34" charset="0"/>
                <a:ea typeface="+mj-ea"/>
                <a:cs typeface="Calibri" panose="020F0502020204030204" pitchFamily="34" charset="0"/>
              </a:rPr>
              <a:t>4. Έργα υποδομής στην Ικαρία</a:t>
            </a:r>
            <a:endParaRPr lang="el-GR" sz="3400" b="1" dirty="0">
              <a:solidFill>
                <a:schemeClr val="accent1">
                  <a:lumMod val="75000"/>
                </a:schemeClr>
              </a:solidFill>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3ACB2D5F-3619-CFAE-D419-2DAB1666E8C7}"/>
              </a:ext>
            </a:extLst>
          </p:cNvPr>
          <p:cNvSpPr txBox="1"/>
          <p:nvPr/>
        </p:nvSpPr>
        <p:spPr>
          <a:xfrm>
            <a:off x="621792" y="1328863"/>
            <a:ext cx="8125968" cy="4084195"/>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Σύμφωνα με τα παραπάνω οι στόχοι του σχεδίου ανάπτυξης της Ικαρίας συνοψίζονται ως εξής:  </a:t>
            </a:r>
          </a:p>
          <a:p>
            <a:pPr marL="342900" lvl="0" indent="-342900" algn="just">
              <a:lnSpc>
                <a:spcPts val="1600"/>
              </a:lnSpc>
              <a:spcBef>
                <a:spcPts val="600"/>
              </a:spcBef>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Αναδιάρθρωση, ενίσχυση και εμπλουτισμός των οικονομικών δραστηριοτήτων, με παράλληλη ανάπτυξη των παραδοσιακών οικονομικών δράσεων.</a:t>
            </a:r>
          </a:p>
          <a:p>
            <a:pPr marL="342900" lvl="0" indent="-342900" algn="just">
              <a:lnSpc>
                <a:spcPts val="1600"/>
              </a:lnSpc>
              <a:spcBef>
                <a:spcPts val="600"/>
              </a:spcBef>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Διατήρηση, ενίσχυση και ανάδειξη της οικιστικής και παραγωγικής πολυμορφίας, καθώς και της φυσικής ποικιλότητας.</a:t>
            </a:r>
          </a:p>
          <a:p>
            <a:pPr marL="342900" lvl="0" indent="-342900" algn="just">
              <a:lnSpc>
                <a:spcPts val="1600"/>
              </a:lnSpc>
              <a:spcBef>
                <a:spcPts val="600"/>
              </a:spcBef>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Βελτίωση ποιότητας ζωής, με την εξασφάλιση της αναγκαίας κοινωνικής και τεχνικής υποδομής και την πρόβλεψη </a:t>
            </a:r>
            <a:r>
              <a:rPr lang="el-GR" sz="2000" b="1" i="1" dirty="0">
                <a:effectLst/>
                <a:latin typeface="Calibri" panose="020F0502020204030204" pitchFamily="34" charset="0"/>
                <a:ea typeface="Calibri" panose="020F0502020204030204" pitchFamily="34" charset="0"/>
                <a:cs typeface="Calibri" panose="020F0502020204030204" pitchFamily="34" charset="0"/>
              </a:rPr>
              <a:t>κατάλληλων χρήσεων γης</a:t>
            </a:r>
            <a:r>
              <a:rPr lang="el-GR" sz="2000" b="1" dirty="0">
                <a:effectLst/>
                <a:latin typeface="Calibri" panose="020F0502020204030204" pitchFamily="34" charset="0"/>
                <a:ea typeface="Calibri" panose="020F0502020204030204" pitchFamily="34" charset="0"/>
                <a:cs typeface="Calibri" panose="020F0502020204030204" pitchFamily="34" charset="0"/>
              </a:rPr>
              <a:t> και λοιπών όρων δόμησης. </a:t>
            </a:r>
          </a:p>
          <a:p>
            <a:pPr marL="342900" lvl="0" indent="-342900" algn="just">
              <a:lnSpc>
                <a:spcPts val="1600"/>
              </a:lnSpc>
              <a:spcBef>
                <a:spcPts val="600"/>
              </a:spcBef>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Εξασφάλιση χώρων και υποδομών για την εγκατάσταση των νέων αναπτυξιακών δραστηριοτήτων.</a:t>
            </a:r>
          </a:p>
          <a:p>
            <a:pPr marL="342900" lvl="0" indent="-342900" algn="just">
              <a:lnSpc>
                <a:spcPts val="1600"/>
              </a:lnSpc>
              <a:spcBef>
                <a:spcPts val="600"/>
              </a:spcBef>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Προστασία από φυσικούς κινδύνους.</a:t>
            </a:r>
          </a:p>
          <a:p>
            <a:pPr marL="342900" lvl="0" indent="-342900" algn="just">
              <a:lnSpc>
                <a:spcPts val="1600"/>
              </a:lnSpc>
              <a:spcBef>
                <a:spcPts val="600"/>
              </a:spcBef>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Χαμηλό κόστος ανάπτυξης και λειτουργίας.</a:t>
            </a:r>
          </a:p>
          <a:p>
            <a:pPr marL="342900" lvl="0" indent="-342900" algn="just">
              <a:lnSpc>
                <a:spcPts val="1600"/>
              </a:lnSpc>
              <a:spcBef>
                <a:spcPts val="600"/>
              </a:spcBef>
              <a:spcAft>
                <a:spcPts val="800"/>
              </a:spcAft>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Εξασφάλιση ενεργού συμμετοχής των κατοίκων στη διαμόρφωση, λήψη και υλοποίηση αποφάσεων.</a:t>
            </a:r>
          </a:p>
        </p:txBody>
      </p:sp>
      <p:sp>
        <p:nvSpPr>
          <p:cNvPr id="13" name="TextBox 12">
            <a:extLst>
              <a:ext uri="{FF2B5EF4-FFF2-40B4-BE49-F238E27FC236}">
                <a16:creationId xmlns:a16="http://schemas.microsoft.com/office/drawing/2014/main" id="{AEF36AC8-7758-506D-BAAA-2225A8EFDD87}"/>
              </a:ext>
            </a:extLst>
          </p:cNvPr>
          <p:cNvSpPr txBox="1"/>
          <p:nvPr/>
        </p:nvSpPr>
        <p:spPr>
          <a:xfrm>
            <a:off x="640080" y="5361829"/>
            <a:ext cx="8125968" cy="1025665"/>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Ειδικότερα για τα οδικά δίκτυα, στα οποία εντάσσεται και το υπόψη έργο, το χωροταξικό προβλέπει: ΤΗΝ ΑΝΑΠΤΥΞΗ ΚΑΙ ΟΡΓΑΝΩΣΗ ΤΩΝ ΒΑΣΙΚΩΝ ΔΙΚΤΥΩΝ ΥΠΟΔΟΜΩΝ των ΔΕ Αγ. Κηρύκου, Ευδήλου και Ραχών, όπως ορίζονται παρακάτω</a:t>
            </a:r>
            <a:r>
              <a:rPr lang="el-GR" sz="2000" b="1" i="1" dirty="0">
                <a:effectLst/>
                <a:latin typeface="Calibri" panose="020F0502020204030204" pitchFamily="34" charset="0"/>
                <a:ea typeface="Calibri" panose="020F0502020204030204" pitchFamily="34" charset="0"/>
                <a:cs typeface="Calibri" panose="020F0502020204030204" pitchFamily="34"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3832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F73A2B22-39D5-DF31-4831-0A1DF4361BA9}"/>
              </a:ext>
            </a:extLst>
          </p:cNvPr>
          <p:cNvSpPr>
            <a:spLocks noGrp="1"/>
          </p:cNvSpPr>
          <p:nvPr>
            <p:ph type="ftr" sz="quarter" idx="11"/>
          </p:nvPr>
        </p:nvSpPr>
        <p:spPr>
          <a:xfrm>
            <a:off x="3240272" y="6584156"/>
            <a:ext cx="6307766" cy="273844"/>
          </a:xfrm>
        </p:spPr>
        <p:txBody>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
        <p:nvSpPr>
          <p:cNvPr id="12" name="TextBox 11">
            <a:extLst>
              <a:ext uri="{FF2B5EF4-FFF2-40B4-BE49-F238E27FC236}">
                <a16:creationId xmlns:a16="http://schemas.microsoft.com/office/drawing/2014/main" id="{9E2C959D-90B2-F11E-8663-772881448C8A}"/>
              </a:ext>
            </a:extLst>
          </p:cNvPr>
          <p:cNvSpPr txBox="1"/>
          <p:nvPr/>
        </p:nvSpPr>
        <p:spPr>
          <a:xfrm>
            <a:off x="524256" y="918661"/>
            <a:ext cx="8290560" cy="1487330"/>
          </a:xfrm>
          <a:prstGeom prst="rect">
            <a:avLst/>
          </a:prstGeom>
          <a:noFill/>
          <a:ln>
            <a:solidFill>
              <a:schemeClr val="bg2"/>
            </a:solidFill>
          </a:ln>
        </p:spPr>
        <p:txBody>
          <a:bodyPr wrap="square">
            <a:spAutoFit/>
          </a:bodyPr>
          <a:lstStyle/>
          <a:p>
            <a:pPr algn="just">
              <a:lnSpc>
                <a:spcPts val="1800"/>
              </a:lnSpc>
              <a:spcBef>
                <a:spcPts val="600"/>
              </a:spcBef>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Προτείνεται η βελτίωση του επαρχιακού οδικού δικτύου στο σύνολο του οδικού δικτύου τη νήσου Ικαρίας, καθώς και του Δημοτικού οδικού δικτύου και της εσωτερικής οδοποιίας. Τέλος προτείνεται η ολοκλήρωση των μελετών και η κατασκευή των αντίστοιχων έργων για το λιμάνι Αγ. Κηρύκου και να ολοκληρωθούν τα έργα της μελέτης επέκτασης του λιμανιού Ευδήλου.</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F538EB2-F5B3-0108-583D-2BB1B0772541}"/>
              </a:ext>
            </a:extLst>
          </p:cNvPr>
          <p:cNvSpPr txBox="1"/>
          <p:nvPr/>
        </p:nvSpPr>
        <p:spPr>
          <a:xfrm>
            <a:off x="365760" y="2258570"/>
            <a:ext cx="6473952" cy="796052"/>
          </a:xfrm>
          <a:prstGeom prst="rect">
            <a:avLst/>
          </a:prstGeom>
          <a:noFill/>
          <a:ln>
            <a:solidFill>
              <a:schemeClr val="bg2"/>
            </a:solidFill>
          </a:ln>
        </p:spPr>
        <p:txBody>
          <a:bodyPr wrap="square">
            <a:spAutoFit/>
          </a:bodyPr>
          <a:lstStyle/>
          <a:p>
            <a:pPr lvl="0" algn="just">
              <a:lnSpc>
                <a:spcPct val="150000"/>
              </a:lnSpc>
              <a:spcAft>
                <a:spcPts val="800"/>
              </a:spcAft>
            </a:pPr>
            <a:r>
              <a:rPr lang="el-GR" sz="3400" b="1" dirty="0">
                <a:solidFill>
                  <a:schemeClr val="tx2"/>
                </a:solidFill>
                <a:latin typeface="Calibri" panose="020F0502020204030204" pitchFamily="34" charset="0"/>
                <a:ea typeface="+mj-ea"/>
                <a:cs typeface="Calibri" panose="020F0502020204030204" pitchFamily="34" charset="0"/>
              </a:rPr>
              <a:t>5. Σήραγγες ως Αναπτυξιακά Έργα</a:t>
            </a:r>
          </a:p>
        </p:txBody>
      </p:sp>
      <p:sp>
        <p:nvSpPr>
          <p:cNvPr id="16" name="TextBox 15">
            <a:extLst>
              <a:ext uri="{FF2B5EF4-FFF2-40B4-BE49-F238E27FC236}">
                <a16:creationId xmlns:a16="http://schemas.microsoft.com/office/drawing/2014/main" id="{A20BCFC4-872B-60F8-703B-C5189FD64173}"/>
              </a:ext>
            </a:extLst>
          </p:cNvPr>
          <p:cNvSpPr txBox="1"/>
          <p:nvPr/>
        </p:nvSpPr>
        <p:spPr>
          <a:xfrm>
            <a:off x="524256" y="3038074"/>
            <a:ext cx="8290560" cy="3154453"/>
          </a:xfrm>
          <a:prstGeom prst="rect">
            <a:avLst/>
          </a:prstGeom>
          <a:noFill/>
          <a:ln>
            <a:solidFill>
              <a:schemeClr val="bg2"/>
            </a:solidFill>
          </a:ln>
        </p:spPr>
        <p:txBody>
          <a:bodyPr wrap="square">
            <a:spAutoFit/>
          </a:bodyPr>
          <a:lstStyle/>
          <a:p>
            <a:pPr algn="just">
              <a:lnSpc>
                <a:spcPts val="18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Αναφορικά με το έργο της οδικής σήραγγας που προτείνεται, σύμφωνα με το χωροταξικό, οι ζώνες επιρροής είναι οι ζώνες εισόδου – εξόδου της σήραγγας (Εικόνες 5 &amp; 6) που ανήκουν στην κατηγορία:</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800"/>
              </a:spcAft>
            </a:pPr>
            <a:r>
              <a:rPr lang="el-GR" sz="2000" b="1" u="sng" dirty="0">
                <a:solidFill>
                  <a:srgbClr val="990000"/>
                </a:solidFill>
                <a:effectLst/>
                <a:latin typeface="Calibri" panose="020F0502020204030204" pitchFamily="34" charset="0"/>
                <a:ea typeface="Calibri" panose="020F0502020204030204" pitchFamily="34" charset="0"/>
                <a:cs typeface="Calibri" panose="020F0502020204030204" pitchFamily="34" charset="0"/>
              </a:rPr>
              <a:t>Λοιπές Παρόχθιες ζώνες μεγάλων ρεμάτων</a:t>
            </a:r>
            <a:endParaRPr lang="el-GR" sz="2000" b="1" dirty="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Πρόκειται για περιοχές απόλυτης προστασίας της ζώνης που εκτείνεται εκατέρωθεν των όχθεων των λοιπών μεγάλων ρεμάτων και στις τρεις Δ.Ε. (πλάτος ζώνης 75,00μ):</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Οι όροι χρήσης είναι οι εξής: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Aft>
                <a:spcPts val="800"/>
              </a:spcAft>
              <a:buFont typeface="Wingdings" panose="05000000000000000000" pitchFamily="2" charset="2"/>
              <a:buChar char="Ø"/>
            </a:pPr>
            <a:r>
              <a:rPr lang="el-GR" sz="2000" b="1" dirty="0">
                <a:effectLst/>
                <a:latin typeface="Calibri" panose="020F0502020204030204" pitchFamily="34" charset="0"/>
                <a:ea typeface="Calibri" panose="020F0502020204030204" pitchFamily="34" charset="0"/>
                <a:cs typeface="Calibri" panose="020F0502020204030204" pitchFamily="34" charset="0"/>
              </a:rPr>
              <a:t>Δεν επιτρέπεται η δόμηση.</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Aft>
                <a:spcPts val="800"/>
              </a:spcAft>
              <a:buFont typeface="Wingdings" panose="05000000000000000000" pitchFamily="2" charset="2"/>
              <a:buChar char="Ø"/>
            </a:pPr>
            <a:r>
              <a:rPr lang="el-GR" sz="2000" b="1" dirty="0">
                <a:effectLst/>
                <a:latin typeface="Calibri" panose="020F0502020204030204" pitchFamily="34" charset="0"/>
                <a:ea typeface="Calibri" panose="020F0502020204030204" pitchFamily="34" charset="0"/>
                <a:cs typeface="Calibri" panose="020F0502020204030204" pitchFamily="34" charset="0"/>
              </a:rPr>
              <a:t>Επιτρέπεται η ήπια αναψυχή, με ελαφρές μη μόνιμες κατασκευές για την εξυπηρέτηση των χρηστών και την παρατήρηση της φύσης.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888791-E215-62B1-8299-3180C46EC449}"/>
              </a:ext>
            </a:extLst>
          </p:cNvPr>
          <p:cNvSpPr txBox="1"/>
          <p:nvPr/>
        </p:nvSpPr>
        <p:spPr>
          <a:xfrm>
            <a:off x="1375589" y="6604084"/>
            <a:ext cx="7157040" cy="253916"/>
          </a:xfrm>
          <a:prstGeom prst="rect">
            <a:avLst/>
          </a:prstGeom>
          <a:noFill/>
          <a:ln>
            <a:solidFill>
              <a:schemeClr val="bg2"/>
            </a:solidFill>
          </a:ln>
        </p:spPr>
        <p:txBody>
          <a:bodyPr wrap="square">
            <a:spAutoFit/>
          </a:bodyPr>
          <a:lstStyle/>
          <a:p>
            <a:r>
              <a:rPr lang="el-GR" sz="1050" b="1" u="sng" dirty="0">
                <a:solidFill>
                  <a:srgbClr val="990000"/>
                </a:solidFill>
                <a:latin typeface="Bookman Old Style" panose="02050604050505020204" pitchFamily="18" charset="0"/>
              </a:rPr>
              <a:t>ΔΙΗΜΕΡΙΔΑ ΙΚΑΡΙΑΣ: ΕΝΕΡΓΕΙΑΚΕΣ ΠΗΓΕΣ, ΠΕΡΙΒΑΛΛΟΝ &amp; ΑΓΡΟΤΙΚΗ ΑΝΑΠΤΥΞΗ</a:t>
            </a:r>
          </a:p>
        </p:txBody>
      </p:sp>
      <p:sp>
        <p:nvSpPr>
          <p:cNvPr id="12" name="TextBox 11">
            <a:extLst>
              <a:ext uri="{FF2B5EF4-FFF2-40B4-BE49-F238E27FC236}">
                <a16:creationId xmlns:a16="http://schemas.microsoft.com/office/drawing/2014/main" id="{FED75AB7-4D41-A371-3974-42AC0FE5FD6B}"/>
              </a:ext>
            </a:extLst>
          </p:cNvPr>
          <p:cNvSpPr txBox="1"/>
          <p:nvPr/>
        </p:nvSpPr>
        <p:spPr>
          <a:xfrm>
            <a:off x="382385" y="1008016"/>
            <a:ext cx="8166869" cy="4914166"/>
          </a:xfrm>
          <a:prstGeom prst="rect">
            <a:avLst/>
          </a:prstGeom>
          <a:noFill/>
          <a:ln>
            <a:solidFill>
              <a:schemeClr val="bg2"/>
            </a:solidFill>
          </a:ln>
        </p:spPr>
        <p:txBody>
          <a:bodyPr wrap="square">
            <a:spAutoFit/>
          </a:bodyPr>
          <a:lstStyle/>
          <a:p>
            <a:pPr marL="285750" indent="-285750" algn="just">
              <a:lnSpc>
                <a:spcPts val="1800"/>
              </a:lnSpc>
              <a:spcBef>
                <a:spcPts val="600"/>
              </a:spcBef>
              <a:spcAft>
                <a:spcPts val="800"/>
              </a:spcAft>
              <a:buFont typeface="Wingdings" panose="05000000000000000000" pitchFamily="2" charset="2"/>
              <a:buChar char="Ø"/>
            </a:pPr>
            <a:r>
              <a:rPr lang="el-GR" sz="2000" b="1" dirty="0">
                <a:effectLst/>
                <a:latin typeface="Calibri" panose="020F0502020204030204" pitchFamily="34" charset="0"/>
                <a:ea typeface="Calibri" panose="020F0502020204030204" pitchFamily="34" charset="0"/>
                <a:cs typeface="Calibri" panose="020F0502020204030204" pitchFamily="34" charset="0"/>
              </a:rPr>
              <a:t>Επιτρέπεται η απομάκρυνση φυσικής βλάστησης μόνο για την διευκόλυνση της ελεύθερης ροής των υδάτων.</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1800"/>
              </a:lnSpc>
              <a:spcBef>
                <a:spcPts val="600"/>
              </a:spcBef>
              <a:spcAft>
                <a:spcPts val="800"/>
              </a:spcAft>
              <a:buFont typeface="Wingdings" panose="05000000000000000000" pitchFamily="2" charset="2"/>
              <a:buChar char="Ø"/>
            </a:pPr>
            <a:r>
              <a:rPr lang="el-GR" sz="2000" b="1" dirty="0">
                <a:effectLst/>
                <a:latin typeface="Calibri" panose="020F0502020204030204" pitchFamily="34" charset="0"/>
                <a:ea typeface="Calibri" panose="020F0502020204030204" pitchFamily="34" charset="0"/>
                <a:cs typeface="Calibri" panose="020F0502020204030204" pitchFamily="34" charset="0"/>
              </a:rPr>
              <a:t>Διατηρείται η δυνατότητα καλλιέργειας.</a:t>
            </a:r>
          </a:p>
          <a:p>
            <a:pPr marL="285750" indent="-285750" algn="just">
              <a:lnSpc>
                <a:spcPts val="1800"/>
              </a:lnSpc>
              <a:spcBef>
                <a:spcPts val="600"/>
              </a:spcBef>
              <a:spcAft>
                <a:spcPts val="800"/>
              </a:spcAft>
              <a:buFont typeface="Wingdings" panose="05000000000000000000" pitchFamily="2" charset="2"/>
              <a:buChar char="Ø"/>
            </a:pPr>
            <a:r>
              <a:rPr lang="el-GR" sz="2000" b="1" dirty="0">
                <a:effectLst/>
                <a:latin typeface="Calibri" panose="020F0502020204030204" pitchFamily="34" charset="0"/>
                <a:ea typeface="Calibri" panose="020F0502020204030204" pitchFamily="34" charset="0"/>
                <a:cs typeface="Calibri" panose="020F0502020204030204" pitchFamily="34" charset="0"/>
              </a:rPr>
              <a:t>Επιτρέπεται </a:t>
            </a:r>
            <a:r>
              <a:rPr lang="el-GR"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η κατασκευή έργων υποδομής διάσχισης του ρέματος (δρόμος, γεφύρι)</a:t>
            </a:r>
            <a:r>
              <a:rPr lang="el-GR" sz="2000" b="1" dirty="0">
                <a:effectLst/>
                <a:latin typeface="Calibri" panose="020F0502020204030204" pitchFamily="34" charset="0"/>
                <a:ea typeface="Calibri" panose="020F0502020204030204" pitchFamily="34" charset="0"/>
                <a:cs typeface="Calibri" panose="020F0502020204030204" pitchFamily="34" charset="0"/>
              </a:rPr>
              <a:t>, άρδευσης και ύδρευσης.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1800"/>
              </a:lnSpc>
              <a:spcBef>
                <a:spcPts val="600"/>
              </a:spcBef>
              <a:spcAft>
                <a:spcPts val="800"/>
              </a:spcAft>
              <a:buFont typeface="Wingdings" panose="05000000000000000000" pitchFamily="2" charset="2"/>
              <a:buChar char="Ø"/>
            </a:pPr>
            <a:r>
              <a:rPr lang="el-GR" sz="2000" b="1" dirty="0">
                <a:effectLst/>
                <a:latin typeface="Calibri" panose="020F0502020204030204" pitchFamily="34" charset="0"/>
                <a:ea typeface="Calibri" panose="020F0502020204030204" pitchFamily="34" charset="0"/>
                <a:cs typeface="Calibri" panose="020F0502020204030204" pitchFamily="34" charset="0"/>
              </a:rPr>
              <a:t>Ανάλογα με τον τύπο των δρόμων που διασχίζουν το ρέμα, ανάλογη είναι και η κατασκευή γέφυρα ή πεζογέφυρα.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100"/>
              </a:lnSpc>
              <a:spcBef>
                <a:spcPts val="600"/>
              </a:spcBef>
              <a:spcAft>
                <a:spcPts val="800"/>
              </a:spcAft>
              <a:buFont typeface="Wingdings" panose="05000000000000000000" pitchFamily="2" charset="2"/>
              <a:buChar char="Ø"/>
            </a:pPr>
            <a:r>
              <a:rPr lang="el-GR" sz="2000" b="1" dirty="0">
                <a:effectLst/>
                <a:latin typeface="Calibri" panose="020F0502020204030204" pitchFamily="34" charset="0"/>
                <a:ea typeface="Calibri" panose="020F0502020204030204" pitchFamily="34" charset="0"/>
                <a:cs typeface="Calibri" panose="020F0502020204030204" pitchFamily="34" charset="0"/>
              </a:rPr>
              <a:t>Από την παράθεση των ανωτέρω προκύπτει ότι </a:t>
            </a:r>
            <a:r>
              <a:rPr lang="el-G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η κατασκευή του προτεινόμενου έργου αποτελεί επιτρεπτέα επέμβαση με βάση τον διαχωρισμό των χρήσεων γης της νήσου, όπως αναφέρει το χωροταξικό σχέδιο και παράλληλα συμβάλλει τα μέγιστα στην βελτίωση του οδικού δικτύου, διευκολύνοντας τόσο την διασύνδεση των λιμένων (θαλάσσιες μεταφορές), όσο και τις αστικές περιοχές του βόρειου και νότιου τμήματος της νήσου προσφέροντας κίνητρο ανάπτυξης σε όλους τους παραγωγικούς τομείς.</a:t>
            </a:r>
            <a:endParaRPr lang="el-G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1800"/>
              </a:lnSpc>
              <a:spcAft>
                <a:spcPts val="800"/>
              </a:spcAft>
              <a:buFont typeface="Wingdings" panose="05000000000000000000" pitchFamily="2" charset="2"/>
              <a:buChar char="Ø"/>
            </a:pP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ουσίαση στον καταιγισμό ιδεών">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77_TF03460637" id="{5CBCBC73-6D11-4CD8-AD29-EF0C8EB397A9}" vid="{9EA80047-4D00-4394-8264-441733933A1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Εταιρική παρουσίαση καταιγισμού ιδεών</Template>
  <TotalTime>370</TotalTime>
  <Words>5736</Words>
  <Application>Microsoft Office PowerPoint</Application>
  <PresentationFormat>Προβολή στην οθόνη (4:3)</PresentationFormat>
  <Paragraphs>400</Paragraphs>
  <Slides>40</Slides>
  <Notes>8</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40</vt:i4>
      </vt:variant>
    </vt:vector>
  </HeadingPairs>
  <TitlesOfParts>
    <vt:vector size="51" baseType="lpstr">
      <vt:lpstr>Arial</vt:lpstr>
      <vt:lpstr>Bookman Old Style</vt:lpstr>
      <vt:lpstr>Calibri</vt:lpstr>
      <vt:lpstr>Comic Sans MS</vt:lpstr>
      <vt:lpstr>Palatino Linotype</vt:lpstr>
      <vt:lpstr>Symbol</vt:lpstr>
      <vt:lpstr>Tahoma</vt:lpstr>
      <vt:lpstr>Times New Roman</vt:lpstr>
      <vt:lpstr>Wingdings</vt:lpstr>
      <vt:lpstr>Wingdings 2</vt:lpstr>
      <vt:lpstr>Παρουσίαση στον καταιγισμό ιδεών</vt:lpstr>
      <vt:lpstr>ΚΑΤΑΣΚΕΥΗ ΟΔΙΚΗΣ ΣΗΡΑΓΓΑΣ ΓΙΑ ΤΗΝ ΑΝΑΠΤΥΞΗ ΤΗΣ ΙΚΑΡΙΑΣ</vt:lpstr>
      <vt:lpstr>Περιεχόμενα ομιλίας</vt:lpstr>
      <vt:lpstr>Εισαγωγή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7. Επιλογή θέσης έργου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Περίοδος δημιουργικότητας</dc:title>
  <dc:creator>Δημήτριος Ρόζος</dc:creator>
  <cp:lastModifiedBy>Δημήτριος Ρόζος</cp:lastModifiedBy>
  <cp:revision>42</cp:revision>
  <dcterms:created xsi:type="dcterms:W3CDTF">2022-06-21T17:06:35Z</dcterms:created>
  <dcterms:modified xsi:type="dcterms:W3CDTF">2022-06-22T07:36:27Z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